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79" r:id="rId2"/>
    <p:sldId id="450" r:id="rId3"/>
    <p:sldId id="490" r:id="rId4"/>
    <p:sldId id="488" r:id="rId5"/>
    <p:sldId id="451" r:id="rId6"/>
    <p:sldId id="457" r:id="rId7"/>
    <p:sldId id="453" r:id="rId8"/>
    <p:sldId id="454" r:id="rId9"/>
    <p:sldId id="455" r:id="rId10"/>
    <p:sldId id="456" r:id="rId11"/>
    <p:sldId id="460" r:id="rId12"/>
    <p:sldId id="461" r:id="rId13"/>
    <p:sldId id="462" r:id="rId14"/>
    <p:sldId id="463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80" r:id="rId27"/>
    <p:sldId id="482" r:id="rId28"/>
    <p:sldId id="479" r:id="rId29"/>
    <p:sldId id="481" r:id="rId30"/>
    <p:sldId id="478" r:id="rId31"/>
    <p:sldId id="483" r:id="rId32"/>
    <p:sldId id="484" r:id="rId33"/>
    <p:sldId id="491" r:id="rId34"/>
    <p:sldId id="476" r:id="rId35"/>
    <p:sldId id="492" r:id="rId36"/>
    <p:sldId id="485" r:id="rId37"/>
    <p:sldId id="493" r:id="rId38"/>
    <p:sldId id="486" r:id="rId39"/>
    <p:sldId id="487" r:id="rId40"/>
    <p:sldId id="495" r:id="rId41"/>
    <p:sldId id="494" r:id="rId42"/>
    <p:sldId id="489" r:id="rId43"/>
    <p:sldId id="442" r:id="rId44"/>
    <p:sldId id="443" r:id="rId45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FFFF66"/>
    <a:srgbClr val="0000CC"/>
    <a:srgbClr val="CC9900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7" autoAdjust="0"/>
    <p:restoredTop sz="91156" autoAdjust="0"/>
  </p:normalViewPr>
  <p:slideViewPr>
    <p:cSldViewPr>
      <p:cViewPr>
        <p:scale>
          <a:sx n="66" d="100"/>
          <a:sy n="66" d="100"/>
        </p:scale>
        <p:origin x="-14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14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7EFD-3C9F-4F81-B760-9000E55AF8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5463" y="6453188"/>
            <a:ext cx="2133600" cy="287337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1A73A830-9806-4B39-978A-C64D5D9E299B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36369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0" y="6553200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Design analoger Schaltkreise</a:t>
            </a:r>
            <a:endParaRPr lang="de-DE" dirty="0"/>
          </a:p>
        </p:txBody>
      </p:sp>
      <p:pic>
        <p:nvPicPr>
          <p:cNvPr id="9" name="Picture 2" descr="C:\Users\ivan\Desktop\kit_logo_de_farbe_positiv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4067"/>
            <a:ext cx="619160" cy="2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van.peric@kit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chard.leys@kit.ed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F2F2D-5B99-4B36-9DF9-A7562B1CA239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Design analoger </a:t>
            </a:r>
            <a:r>
              <a:rPr lang="de-DE" dirty="0" smtClean="0"/>
              <a:t>Schaltkreise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Vorlesung 1</a:t>
            </a:r>
            <a:endParaRPr lang="en-US" dirty="0" smtClean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Layout -&gt; Fotomaske -&gt; IC</a:t>
            </a:r>
          </a:p>
          <a:p>
            <a:pPr eaLnBrk="1" hangingPunct="1"/>
            <a:endParaRPr lang="de-DE" sz="14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88066" name="Picture 2" descr="http://upload.wikimedia.org/wikipedia/commons/thumb/0/03/Semiconductor_photomask.jpg/640px-Semiconductor_photoma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http://www.nikon.com/products/precision/technology/ic/img/pic_story02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619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82787"/>
              </p:ext>
            </p:extLst>
          </p:nvPr>
        </p:nvGraphicFramePr>
        <p:xfrm>
          <a:off x="152400" y="1295400"/>
          <a:ext cx="3276600" cy="259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7" name="CorelDRAW" r:id="rId6" imgW="10841126" imgH="8590633" progId="CorelDRAW.Graphic.14">
                  <p:embed/>
                </p:oleObj>
              </mc:Choice>
              <mc:Fallback>
                <p:oleObj name="CorelDRAW" r:id="rId6" imgW="10841126" imgH="8590633" progId="CorelDRAW.Graphic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3276600" cy="2596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74" name="Picture 10" descr="Fig 2.13 Stepper (AMS Lithography)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37242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781800" y="3657600"/>
            <a:ext cx="2218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http://www.ami.ac.uk/courses/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19400" y="3886200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518607" y="6096000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Maske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921014" y="3124200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Projektor (Stepper)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2279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IC Design Software (z.B. </a:t>
            </a:r>
            <a:r>
              <a:rPr lang="de-DE" sz="1400" dirty="0" err="1"/>
              <a:t>C</a:t>
            </a:r>
            <a:r>
              <a:rPr lang="de-DE" sz="1400" dirty="0" err="1" smtClean="0"/>
              <a:t>adence</a:t>
            </a:r>
            <a:r>
              <a:rPr lang="de-DE" sz="1400" dirty="0" smtClean="0"/>
              <a:t>)</a:t>
            </a:r>
          </a:p>
          <a:p>
            <a:pPr eaLnBrk="1" hangingPunct="1"/>
            <a:r>
              <a:rPr lang="de-DE" sz="1400" dirty="0" smtClean="0"/>
              <a:t>Analog- und Digital-Design-Flow</a:t>
            </a:r>
          </a:p>
          <a:p>
            <a:pPr eaLnBrk="1" hangingPunct="1"/>
            <a:r>
              <a:rPr lang="de-DE" sz="1400" dirty="0" smtClean="0"/>
              <a:t>Spezifikationen</a:t>
            </a:r>
          </a:p>
          <a:p>
            <a:pPr eaLnBrk="1" hangingPunct="1"/>
            <a:r>
              <a:rPr lang="de-DE" sz="1400" dirty="0" smtClean="0"/>
              <a:t>Systemkonzept</a:t>
            </a:r>
          </a:p>
          <a:p>
            <a:pPr eaLnBrk="1" hangingPunct="1"/>
            <a:r>
              <a:rPr lang="de-DE" sz="1400" dirty="0"/>
              <a:t>Schaltungstechnische </a:t>
            </a:r>
            <a:r>
              <a:rPr lang="de-DE" sz="1400" dirty="0" smtClean="0"/>
              <a:t>Realisierung</a:t>
            </a:r>
          </a:p>
          <a:p>
            <a:pPr eaLnBrk="1" hangingPunct="1"/>
            <a:r>
              <a:rPr lang="de-DE" sz="1400" dirty="0" smtClean="0"/>
              <a:t>Wichtig (P.E. Allen):</a:t>
            </a:r>
          </a:p>
          <a:p>
            <a:pPr eaLnBrk="1" hangingPunct="1"/>
            <a:r>
              <a:rPr lang="de-DE" sz="1400" dirty="0" smtClean="0"/>
              <a:t>zuerst Schaltung verstehen</a:t>
            </a:r>
          </a:p>
          <a:p>
            <a:pPr eaLnBrk="1" hangingPunct="1"/>
            <a:r>
              <a:rPr lang="de-DE" sz="1400" dirty="0" smtClean="0"/>
              <a:t>und danach sich vorm PC setzten</a:t>
            </a:r>
          </a:p>
          <a:p>
            <a:pPr eaLnBrk="1" hangingPunct="1"/>
            <a:endParaRPr lang="de-DE" sz="14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682016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5072062" cy="282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Chiphersteller wählen („</a:t>
            </a:r>
            <a:r>
              <a:rPr lang="de-DE" sz="1400" dirty="0" err="1"/>
              <a:t>f</a:t>
            </a:r>
            <a:r>
              <a:rPr lang="de-DE" sz="1400" dirty="0" err="1" smtClean="0"/>
              <a:t>oundry</a:t>
            </a:r>
            <a:r>
              <a:rPr lang="de-DE" sz="1400" dirty="0" smtClean="0"/>
              <a:t>“)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93188" name="Picture 4" descr="http://upload.wikimedia.org/wikipedia/commons/thumb/d/d3/AMS_aerials2007.jpg/800px-AMS_aerials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581400" cy="27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461497" y="35814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AMS</a:t>
            </a:r>
            <a:endParaRPr lang="de-DE" dirty="0"/>
          </a:p>
        </p:txBody>
      </p:sp>
      <p:pic>
        <p:nvPicPr>
          <p:cNvPr id="93190" name="Picture 6" descr="http://3.bp.blogspot.com/-3ti6-PytMXs/UZ0ICCUbIzI/AAAAAAAAGVE/M9AgQQylfbg/s1600/UMC+12i-bi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970297" cy="20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105400" y="6123801"/>
            <a:ext cx="534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UMC</a:t>
            </a:r>
            <a:endParaRPr lang="de-DE" dirty="0"/>
          </a:p>
        </p:txBody>
      </p:sp>
      <p:pic>
        <p:nvPicPr>
          <p:cNvPr id="106498" name="Picture 2" descr="http://www.xfab.com/uploads/pics/Dresden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96" y="4038600"/>
            <a:ext cx="330740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6" name="Picture 2" descr="http://www.tsmc-solar.com/Assets/img/content/1_0_abou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657600" cy="17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8600" y="4572000"/>
            <a:ext cx="620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TSMC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8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/>
              <a:t>Prozess wählen</a:t>
            </a:r>
          </a:p>
          <a:p>
            <a:pPr eaLnBrk="1" hangingPunct="1"/>
            <a:r>
              <a:rPr lang="de-DE" sz="1400" dirty="0"/>
              <a:t>CMOS (digital, </a:t>
            </a:r>
            <a:r>
              <a:rPr lang="de-DE" sz="1400" dirty="0" err="1"/>
              <a:t>opto</a:t>
            </a:r>
            <a:r>
              <a:rPr lang="de-DE" sz="1400" dirty="0"/>
              <a:t>, analog, RF)</a:t>
            </a:r>
          </a:p>
          <a:p>
            <a:pPr eaLnBrk="1" hangingPunct="1"/>
            <a:r>
              <a:rPr lang="de-DE" sz="1400" dirty="0"/>
              <a:t>Prozesse:</a:t>
            </a:r>
          </a:p>
          <a:p>
            <a:pPr eaLnBrk="1" hangingPunct="1"/>
            <a:r>
              <a:rPr lang="de-DE" sz="1400" dirty="0"/>
              <a:t>SOI, </a:t>
            </a:r>
            <a:r>
              <a:rPr lang="de-DE" sz="1400" dirty="0" err="1"/>
              <a:t>BiCMOS</a:t>
            </a:r>
            <a:r>
              <a:rPr lang="de-DE" sz="1400" dirty="0"/>
              <a:t>, HVCMOS, FINFET, FD SOI</a:t>
            </a:r>
          </a:p>
          <a:p>
            <a:pPr eaLnBrk="1" hangingPunct="1"/>
            <a:r>
              <a:rPr lang="de-DE" sz="1400" dirty="0" err="1"/>
              <a:t>Process</a:t>
            </a:r>
            <a:r>
              <a:rPr lang="de-DE" sz="1400" dirty="0"/>
              <a:t> </a:t>
            </a:r>
            <a:r>
              <a:rPr lang="de-DE" sz="1400" dirty="0" err="1"/>
              <a:t>nodes</a:t>
            </a:r>
            <a:r>
              <a:rPr lang="de-DE" sz="1400" dirty="0"/>
              <a:t>:</a:t>
            </a:r>
          </a:p>
          <a:p>
            <a:pPr eaLnBrk="1" hangingPunct="1"/>
            <a:r>
              <a:rPr lang="de-DE" sz="1400" dirty="0"/>
              <a:t>0.35 um, 0.18um, 0.13um, 90nm, 65nm, 40nm, 28nm…</a:t>
            </a:r>
          </a:p>
          <a:p>
            <a:pPr eaLnBrk="1" hangingPunct="1"/>
            <a:r>
              <a:rPr lang="de-DE" sz="1400" dirty="0"/>
              <a:t>Kleinere Prozesse – analog Design </a:t>
            </a:r>
            <a:r>
              <a:rPr lang="de-DE" sz="1400" dirty="0" smtClean="0"/>
              <a:t>schwieriger</a:t>
            </a:r>
          </a:p>
          <a:p>
            <a:pPr eaLnBrk="1" hangingPunct="1"/>
            <a:r>
              <a:rPr lang="de-DE" sz="1400" dirty="0" err="1" smtClean="0"/>
              <a:t>Europractice</a:t>
            </a:r>
            <a:r>
              <a:rPr lang="de-DE" sz="1400" dirty="0" smtClean="0"/>
              <a:t>: Multi Project Runs</a:t>
            </a:r>
            <a:endParaRPr lang="de-DE" sz="14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97282" name="Picture 2" descr="http://www.extremetech.com/wp-content/uploads/2012/12/Transistor-Sca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6100"/>
            <a:ext cx="5334000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Planar vs. Tri-G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04800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553200" y="2590800"/>
            <a:ext cx="2159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http://www.extremetech.com/</a:t>
            </a:r>
          </a:p>
        </p:txBody>
      </p:sp>
    </p:spTree>
    <p:extLst>
      <p:ext uri="{BB962C8B-B14F-4D97-AF65-F5344CB8AC3E}">
        <p14:creationId xmlns:p14="http://schemas.microsoft.com/office/powerpoint/2010/main" val="2868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Simulationsmodelle</a:t>
            </a:r>
          </a:p>
          <a:p>
            <a:pPr eaLnBrk="1" hangingPunct="1"/>
            <a:r>
              <a:rPr lang="de-DE" sz="1400" dirty="0" smtClean="0"/>
              <a:t>Layout-Regeln</a:t>
            </a:r>
          </a:p>
          <a:p>
            <a:pPr eaLnBrk="1" hangingPunct="1"/>
            <a:r>
              <a:rPr lang="de-DE" sz="1400" dirty="0" err="1" smtClean="0"/>
              <a:t>Process</a:t>
            </a:r>
            <a:r>
              <a:rPr lang="de-DE" sz="1400" dirty="0" smtClean="0"/>
              <a:t> Design Kit (PDK) – Prozess-Bibliothek</a:t>
            </a:r>
          </a:p>
          <a:p>
            <a:pPr eaLnBrk="1" hangingPunct="1"/>
            <a:r>
              <a:rPr lang="de-DE" sz="1400" dirty="0"/>
              <a:t>http://www.europractice-ic.com/</a:t>
            </a:r>
            <a:endParaRPr lang="de-DE" sz="14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4440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15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3474005"/>
            <a:ext cx="4240213" cy="3025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88" y="3505200"/>
            <a:ext cx="4030662" cy="3025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Schaltplanentwurf im </a:t>
            </a:r>
            <a:r>
              <a:rPr lang="de-DE" sz="1400" dirty="0" err="1" smtClean="0"/>
              <a:t>Schematics</a:t>
            </a:r>
            <a:r>
              <a:rPr lang="de-DE" sz="1400" dirty="0" smtClean="0"/>
              <a:t> Editor</a:t>
            </a:r>
          </a:p>
          <a:p>
            <a:pPr eaLnBrk="1" hangingPunct="1"/>
            <a:r>
              <a:rPr lang="de-DE" sz="1400" dirty="0" smtClean="0"/>
              <a:t>Transistor, Hierarchie, Inputs/Outputs</a:t>
            </a:r>
          </a:p>
          <a:p>
            <a:pPr eaLnBrk="1" hangingPunct="1"/>
            <a:r>
              <a:rPr lang="de-DE" sz="1400" kern="0" dirty="0" smtClean="0"/>
              <a:t>Symbol wird generiert – hierarchische Designs</a:t>
            </a:r>
          </a:p>
        </p:txBody>
      </p:sp>
    </p:spTree>
    <p:extLst>
      <p:ext uri="{BB962C8B-B14F-4D97-AF65-F5344CB8AC3E}">
        <p14:creationId xmlns:p14="http://schemas.microsoft.com/office/powerpoint/2010/main" val="28210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16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Schaltung wird </a:t>
            </a:r>
            <a:r>
              <a:rPr lang="de-DE" sz="1400" dirty="0"/>
              <a:t>s</a:t>
            </a:r>
            <a:r>
              <a:rPr lang="de-DE" sz="1400" dirty="0" smtClean="0"/>
              <a:t>imuliert</a:t>
            </a:r>
          </a:p>
          <a:p>
            <a:pPr eaLnBrk="1" hangingPunct="1"/>
            <a:r>
              <a:rPr lang="de-DE" sz="1400" dirty="0" smtClean="0"/>
              <a:t>Analoge, </a:t>
            </a:r>
            <a:r>
              <a:rPr lang="de-DE" sz="1400" dirty="0" err="1" smtClean="0"/>
              <a:t>mixed</a:t>
            </a:r>
            <a:r>
              <a:rPr lang="de-DE" sz="1400" dirty="0" smtClean="0"/>
              <a:t>-mode- </a:t>
            </a:r>
            <a:r>
              <a:rPr lang="de-DE" sz="1400" dirty="0"/>
              <a:t>oder </a:t>
            </a:r>
            <a:r>
              <a:rPr lang="de-DE" sz="1400" dirty="0" smtClean="0"/>
              <a:t>digitale </a:t>
            </a:r>
            <a:r>
              <a:rPr lang="de-DE" sz="1400" dirty="0"/>
              <a:t>Simulation</a:t>
            </a:r>
            <a:endParaRPr lang="de-DE" sz="1400" dirty="0" smtClean="0"/>
          </a:p>
          <a:p>
            <a:pPr eaLnBrk="1" hangingPunct="1"/>
            <a:r>
              <a:rPr lang="de-DE" sz="1400" kern="0" dirty="0" smtClean="0"/>
              <a:t>AC, DC, </a:t>
            </a:r>
            <a:r>
              <a:rPr lang="de-DE" sz="1400" kern="0" dirty="0"/>
              <a:t>G</a:t>
            </a:r>
            <a:r>
              <a:rPr lang="de-DE" sz="1400" kern="0" dirty="0" smtClean="0"/>
              <a:t>roßsignale (Transient Analysis)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089525"/>
            <a:ext cx="2749550" cy="152208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25" y="2209800"/>
            <a:ext cx="3629025" cy="27178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" y="2163762"/>
            <a:ext cx="3771900" cy="271303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1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17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Rauschen</a:t>
            </a:r>
          </a:p>
          <a:p>
            <a:pPr eaLnBrk="1" hangingPunct="1"/>
            <a:r>
              <a:rPr lang="de-DE" sz="1400" kern="0" dirty="0" err="1" smtClean="0"/>
              <a:t>Mismatch</a:t>
            </a:r>
            <a:endParaRPr lang="de-DE" sz="1400" kern="0" dirty="0" smtClean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624" y="3276600"/>
            <a:ext cx="4870952" cy="295759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75774"/>
              </p:ext>
            </p:extLst>
          </p:nvPr>
        </p:nvGraphicFramePr>
        <p:xfrm>
          <a:off x="38100" y="2209800"/>
          <a:ext cx="427672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Graph" r:id="rId4" imgW="4276954" imgH="3023616" progId="Origin50.Graph">
                  <p:embed/>
                </p:oleObj>
              </mc:Choice>
              <mc:Fallback>
                <p:oleObj name="Graph" r:id="rId4" imgW="4276954" imgH="3023616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2209800"/>
                        <a:ext cx="427672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1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18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Layout-Design</a:t>
            </a:r>
          </a:p>
          <a:p>
            <a:pPr eaLnBrk="1" hangingPunct="1"/>
            <a:r>
              <a:rPr lang="de-DE" sz="1400" dirty="0" smtClean="0"/>
              <a:t>Masken</a:t>
            </a:r>
          </a:p>
          <a:p>
            <a:pPr eaLnBrk="1" hangingPunct="1"/>
            <a:r>
              <a:rPr lang="de-DE" sz="1400" dirty="0" smtClean="0"/>
              <a:t>Transistoren „von oben“</a:t>
            </a:r>
          </a:p>
          <a:p>
            <a:pPr eaLnBrk="1" hangingPunct="1"/>
            <a:r>
              <a:rPr lang="de-DE" sz="1400" kern="0" dirty="0" smtClean="0"/>
              <a:t>Analog Design – </a:t>
            </a:r>
            <a:r>
              <a:rPr lang="de-DE" sz="1400" kern="0" dirty="0" err="1" smtClean="0"/>
              <a:t>Full</a:t>
            </a:r>
            <a:r>
              <a:rPr lang="de-DE" sz="1400" kern="0" dirty="0"/>
              <a:t>-</a:t>
            </a:r>
            <a:r>
              <a:rPr lang="de-DE" sz="1400" kern="0" dirty="0" smtClean="0"/>
              <a:t>Custom Layout (Hand-</a:t>
            </a:r>
            <a:r>
              <a:rPr lang="de-DE" sz="1400" kern="0" dirty="0" err="1" smtClean="0"/>
              <a:t>Layouted</a:t>
            </a:r>
            <a:r>
              <a:rPr lang="de-DE" sz="1400" kern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46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B3BB1FB-BAFD-4E28-9BA5-FC0030430EC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19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89025"/>
            <a:ext cx="7299325" cy="5459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797" name="Straight Arrow Connector 5"/>
          <p:cNvCxnSpPr>
            <a:cxnSpLocks noChangeShapeType="1"/>
          </p:cNvCxnSpPr>
          <p:nvPr/>
        </p:nvCxnSpPr>
        <p:spPr bwMode="auto">
          <a:xfrm flipH="1">
            <a:off x="5292725" y="2484438"/>
            <a:ext cx="1258888" cy="5842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6564313" y="2298700"/>
            <a:ext cx="809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PMOS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33799" name="Straight Arrow Connector 11"/>
          <p:cNvCxnSpPr>
            <a:cxnSpLocks noChangeShapeType="1"/>
          </p:cNvCxnSpPr>
          <p:nvPr/>
        </p:nvCxnSpPr>
        <p:spPr bwMode="auto">
          <a:xfrm flipH="1" flipV="1">
            <a:off x="5224463" y="4419600"/>
            <a:ext cx="1327150" cy="5397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6564313" y="4775200"/>
            <a:ext cx="8096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NMOS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33801" name="Straight Arrow Connector 15"/>
          <p:cNvCxnSpPr>
            <a:cxnSpLocks noChangeShapeType="1"/>
          </p:cNvCxnSpPr>
          <p:nvPr/>
        </p:nvCxnSpPr>
        <p:spPr bwMode="auto">
          <a:xfrm flipH="1">
            <a:off x="5224463" y="3751263"/>
            <a:ext cx="1103312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6416675" y="3565525"/>
            <a:ext cx="17637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OUTPUT NODE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2006600" y="3533775"/>
            <a:ext cx="1763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INPUT NODE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33804" name="Straight Arrow Connector 19"/>
          <p:cNvCxnSpPr>
            <a:cxnSpLocks noChangeShapeType="1"/>
          </p:cNvCxnSpPr>
          <p:nvPr/>
        </p:nvCxnSpPr>
        <p:spPr bwMode="auto">
          <a:xfrm>
            <a:off x="3446463" y="3751263"/>
            <a:ext cx="858837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5" name="Straight Arrow Connector 23"/>
          <p:cNvCxnSpPr>
            <a:cxnSpLocks noChangeShapeType="1"/>
          </p:cNvCxnSpPr>
          <p:nvPr/>
        </p:nvCxnSpPr>
        <p:spPr bwMode="auto">
          <a:xfrm>
            <a:off x="3436938" y="5273675"/>
            <a:ext cx="858837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2232025" y="4959350"/>
            <a:ext cx="176371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P-WELL CONTACT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3807" name="Text Box 13"/>
          <p:cNvSpPr txBox="1">
            <a:spLocks noChangeArrowheads="1"/>
          </p:cNvSpPr>
          <p:nvPr/>
        </p:nvSpPr>
        <p:spPr bwMode="auto">
          <a:xfrm>
            <a:off x="2157413" y="1833563"/>
            <a:ext cx="17637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N-WELL CONTACT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33808" name="Straight Arrow Connector 27"/>
          <p:cNvCxnSpPr>
            <a:cxnSpLocks noChangeShapeType="1"/>
          </p:cNvCxnSpPr>
          <p:nvPr/>
        </p:nvCxnSpPr>
        <p:spPr bwMode="auto">
          <a:xfrm>
            <a:off x="3311525" y="2155825"/>
            <a:ext cx="1112838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9" name="Text Box 13"/>
          <p:cNvSpPr txBox="1">
            <a:spLocks noChangeArrowheads="1"/>
          </p:cNvSpPr>
          <p:nvPr/>
        </p:nvSpPr>
        <p:spPr bwMode="auto">
          <a:xfrm>
            <a:off x="6638925" y="5591175"/>
            <a:ext cx="14700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1.9 × 4.5 µm</a:t>
            </a:r>
            <a:r>
              <a:rPr lang="en-US" altLang="de-DE" baseline="3000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ivan\Desktop\pix14pics\14214247903_2c4aa85a9c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8401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3803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Institut </a:t>
            </a:r>
            <a:r>
              <a:rPr lang="de-DE" sz="1400" dirty="0"/>
              <a:t>für Prozessdatenverarbeitung </a:t>
            </a:r>
            <a:r>
              <a:rPr lang="de-DE" sz="1400" dirty="0" smtClean="0"/>
              <a:t>(IPE) am </a:t>
            </a:r>
            <a:r>
              <a:rPr lang="de-DE" sz="1400" dirty="0"/>
              <a:t>KIT Campus </a:t>
            </a:r>
            <a:r>
              <a:rPr lang="de-DE" sz="1400" dirty="0" smtClean="0"/>
              <a:t>Nord</a:t>
            </a:r>
          </a:p>
          <a:p>
            <a:pPr eaLnBrk="1" hangingPunct="1"/>
            <a:r>
              <a:rPr lang="de-DE" sz="1400" dirty="0"/>
              <a:t>ASIC und Detektor Labor</a:t>
            </a:r>
            <a:endParaRPr lang="de-DE" sz="1400" dirty="0" smtClean="0"/>
          </a:p>
          <a:p>
            <a:pPr eaLnBrk="1" hangingPunct="1"/>
            <a:r>
              <a:rPr lang="de-DE" sz="1400" dirty="0" smtClean="0"/>
              <a:t>Detektoren </a:t>
            </a:r>
            <a:r>
              <a:rPr lang="de-DE" sz="1400" dirty="0"/>
              <a:t>an Teilchenbeschleuniger</a:t>
            </a:r>
            <a:endParaRPr lang="de-DE" altLang="zh-CN" sz="1400" dirty="0" smtClean="0">
              <a:ea typeface="宋体" pitchFamily="2" charset="-12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8" name="Picture 3" descr="C:\Users\ivan\Desktop\IMG_2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00650"/>
            <a:ext cx="3505200" cy="26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van\Desktop\P14_dcd_7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94050" y="4005176"/>
            <a:ext cx="1859574" cy="12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ivan\Desktop\BelleIIsmall_mit_Paar_eingefueg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6547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W18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410200"/>
            <a:ext cx="2884487" cy="1202893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www.atlas.ch/photos/atlas_photos/selected-photos/detector-site/surface/9906026-A4-at-144-dp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775" y="1920875"/>
            <a:ext cx="2624138" cy="188912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-zeus.physik.uni-bonn.de/img/AtlasDetectorLabel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73413" y="1919288"/>
            <a:ext cx="2921000" cy="189071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775" y="164465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1200">
                <a:solidFill>
                  <a:srgbClr val="000066"/>
                </a:solidFill>
                <a:latin typeface="Calibri" pitchFamily="34" charset="0"/>
              </a:rPr>
              <a:t>Large Hadron Collider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173413" y="1622425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1200">
                <a:solidFill>
                  <a:srgbClr val="000066"/>
                </a:solidFill>
                <a:latin typeface="Calibri" pitchFamily="34" charset="0"/>
              </a:rPr>
              <a:t>Experiment ATLAS</a:t>
            </a:r>
          </a:p>
        </p:txBody>
      </p:sp>
    </p:spTree>
    <p:extLst>
      <p:ext uri="{BB962C8B-B14F-4D97-AF65-F5344CB8AC3E}">
        <p14:creationId xmlns:p14="http://schemas.microsoft.com/office/powerpoint/2010/main" val="30127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20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Layout-Editor</a:t>
            </a:r>
          </a:p>
          <a:p>
            <a:pPr eaLnBrk="1" hangingPunct="1"/>
            <a:r>
              <a:rPr lang="de-DE" sz="1400" dirty="0"/>
              <a:t>Polygone, </a:t>
            </a:r>
            <a:r>
              <a:rPr lang="de-DE" sz="1400" dirty="0" smtClean="0"/>
              <a:t>Pfade</a:t>
            </a:r>
          </a:p>
          <a:p>
            <a:pPr eaLnBrk="1" hangingPunct="1"/>
            <a:r>
              <a:rPr lang="de-DE" sz="1400" kern="0" dirty="0" smtClean="0"/>
              <a:t>Zellen, Blöcke, Hierarchie</a:t>
            </a:r>
          </a:p>
          <a:p>
            <a:pPr eaLnBrk="1" hangingPunct="1"/>
            <a:r>
              <a:rPr lang="de-DE" sz="1400" dirty="0"/>
              <a:t>Semiautomatische Generierung von Layouts aus dem Schaltplan ist möglich</a:t>
            </a:r>
            <a:endParaRPr lang="de-DE" sz="1400" kern="0" dirty="0" smtClean="0"/>
          </a:p>
          <a:p>
            <a:pPr eaLnBrk="1" hangingPunct="1"/>
            <a:endParaRPr lang="de-DE" sz="1400" kern="0" dirty="0" smtClean="0"/>
          </a:p>
        </p:txBody>
      </p:sp>
      <p:sp>
        <p:nvSpPr>
          <p:cNvPr id="2" name="Rechteck 1"/>
          <p:cNvSpPr/>
          <p:nvPr/>
        </p:nvSpPr>
        <p:spPr bwMode="auto">
          <a:xfrm>
            <a:off x="914400" y="2133600"/>
            <a:ext cx="13716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Schaltplan1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914400" y="3352800"/>
            <a:ext cx="13716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Symbol1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600200" y="28956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hteck 7"/>
          <p:cNvSpPr/>
          <p:nvPr/>
        </p:nvSpPr>
        <p:spPr bwMode="auto">
          <a:xfrm>
            <a:off x="914400" y="4648200"/>
            <a:ext cx="2057400" cy="1219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990600" y="47244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Symbol1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1981200" y="47244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Symbol2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38200" y="5895201"/>
            <a:ext cx="1675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Komplexer Schaltplan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3581400" y="2133600"/>
            <a:ext cx="13716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Layout1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581400" y="4648200"/>
            <a:ext cx="2057400" cy="1219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657600" y="47244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Layout1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4648200" y="47244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Layout2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505200" y="5895201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Komplexes Layout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1600200" y="41148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4267200" y="28956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1600200" y="60960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>
            <a:off x="4267200" y="60960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2667000" y="22098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ym typeface="Wingdings" panose="05000000000000000000" pitchFamily="2" charset="2"/>
              </a:rPr>
              <a:t></a:t>
            </a:r>
            <a:endParaRPr lang="de-DE" sz="2400" dirty="0"/>
          </a:p>
        </p:txBody>
      </p:sp>
      <p:sp>
        <p:nvSpPr>
          <p:cNvPr id="24" name="Textfeld 23"/>
          <p:cNvSpPr txBox="1"/>
          <p:nvPr/>
        </p:nvSpPr>
        <p:spPr>
          <a:xfrm>
            <a:off x="3048000" y="50292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ym typeface="Wingdings" panose="05000000000000000000" pitchFamily="2" charset="2"/>
              </a:rPr>
              <a:t></a:t>
            </a:r>
            <a:endParaRPr lang="de-DE" sz="2400" dirty="0"/>
          </a:p>
        </p:txBody>
      </p:sp>
      <p:sp>
        <p:nvSpPr>
          <p:cNvPr id="25" name="Rechteck 24"/>
          <p:cNvSpPr/>
          <p:nvPr/>
        </p:nvSpPr>
        <p:spPr bwMode="auto">
          <a:xfrm>
            <a:off x="990600" y="52578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Symbol1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657600" y="52578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Layout1</a:t>
            </a:r>
          </a:p>
        </p:txBody>
      </p:sp>
    </p:spTree>
    <p:extLst>
      <p:ext uri="{BB962C8B-B14F-4D97-AF65-F5344CB8AC3E}">
        <p14:creationId xmlns:p14="http://schemas.microsoft.com/office/powerpoint/2010/main" val="2568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21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822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Layout-Regeln (Teil vom PDK)</a:t>
            </a:r>
          </a:p>
          <a:p>
            <a:pPr eaLnBrk="1" hangingPunct="1"/>
            <a:r>
              <a:rPr lang="de-DE" sz="1400" kern="0" dirty="0" smtClean="0"/>
              <a:t>DRC Überprüfung von </a:t>
            </a:r>
            <a:r>
              <a:rPr lang="de-DE" sz="1400" dirty="0" smtClean="0"/>
              <a:t>Layout-Regeln</a:t>
            </a:r>
            <a:endParaRPr lang="de-DE" sz="1400" kern="0" dirty="0" smtClean="0"/>
          </a:p>
          <a:p>
            <a:pPr eaLnBrk="1" hangingPunct="1"/>
            <a:r>
              <a:rPr lang="de-DE" sz="1400" kern="0" dirty="0" smtClean="0"/>
              <a:t>LVS Layout Schaltplan Vergleich</a:t>
            </a:r>
            <a:endParaRPr lang="de-DE" sz="1400" dirty="0" smtClean="0"/>
          </a:p>
          <a:p>
            <a:pPr eaLnBrk="1" hangingPunct="1"/>
            <a:r>
              <a:rPr lang="de-DE" sz="1400" kern="0" dirty="0" smtClean="0"/>
              <a:t>Layout -&gt; Netzliste &lt;-&gt; Netzliste &lt;- Schaltplan</a:t>
            </a:r>
          </a:p>
          <a:p>
            <a:pPr eaLnBrk="1" hangingPunct="1"/>
            <a:r>
              <a:rPr lang="de-DE" sz="1400" kern="0" dirty="0" smtClean="0"/>
              <a:t>Extraktion von Kapazitäten aus Layout</a:t>
            </a:r>
          </a:p>
          <a:p>
            <a:pPr eaLnBrk="1" hangingPunct="1"/>
            <a:r>
              <a:rPr lang="de-DE" sz="1400" dirty="0"/>
              <a:t>Post-Layout Simulation </a:t>
            </a:r>
            <a:endParaRPr lang="de-DE" sz="1400" dirty="0" smtClean="0"/>
          </a:p>
          <a:p>
            <a:pPr eaLnBrk="1" hangingPunct="1"/>
            <a:r>
              <a:rPr lang="de-DE" sz="1400" kern="0" dirty="0" err="1" smtClean="0"/>
              <a:t>Evt</a:t>
            </a:r>
            <a:r>
              <a:rPr lang="de-DE" sz="1400" kern="0" dirty="0" smtClean="0"/>
              <a:t>. Anpassung vom Schaltplan notwendig</a:t>
            </a:r>
          </a:p>
          <a:p>
            <a:pPr eaLnBrk="1" hangingPunct="1"/>
            <a:endParaRPr lang="de-DE" sz="1400" kern="0" dirty="0"/>
          </a:p>
          <a:p>
            <a:pPr eaLnBrk="1" hangingPunct="1"/>
            <a:endParaRPr lang="de-DE" sz="1400" kern="0" dirty="0" smtClean="0"/>
          </a:p>
          <a:p>
            <a:pPr eaLnBrk="1" hangingPunct="1"/>
            <a:endParaRPr lang="de-DE" sz="1400" kern="0" dirty="0" smtClean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76550"/>
            <a:ext cx="416618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7315200" y="3886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7467600" y="3886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7467600" y="38862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7467600" y="44958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6934200" y="4191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7848600" y="32766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7848600" y="44958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1524000" y="30480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DRC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436746" y="4038600"/>
            <a:ext cx="463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LVS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8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22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Digitaldesign</a:t>
            </a:r>
          </a:p>
          <a:p>
            <a:pPr eaLnBrk="1" hangingPunct="1"/>
            <a:r>
              <a:rPr lang="de-DE" sz="1400" dirty="0" smtClean="0"/>
              <a:t>HDL Code, Simulation -&gt; RTL Code (Schaltplan mit Logikzellen und Registern), Simulation (automatisch) -&gt; Layout, Simulation (automatisch) -&gt; DRC, LVS</a:t>
            </a:r>
            <a:endParaRPr lang="de-DE" sz="1400" kern="0" dirty="0" smtClean="0"/>
          </a:p>
          <a:p>
            <a:pPr eaLnBrk="1" hangingPunct="1"/>
            <a:endParaRPr lang="de-DE" sz="1400" kern="0" dirty="0"/>
          </a:p>
          <a:p>
            <a:pPr eaLnBrk="1" hangingPunct="1"/>
            <a:endParaRPr lang="de-DE" sz="1400" kern="0" dirty="0" smtClean="0"/>
          </a:p>
          <a:p>
            <a:pPr eaLnBrk="1" hangingPunct="1"/>
            <a:endParaRPr lang="de-DE" sz="1400" kern="0" dirty="0" smtClean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81200"/>
            <a:ext cx="453994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eecs.vanderbilt.edu/research/RER/cadence/designexample/tutorial_cadence_draft_html_m2a5098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733800"/>
            <a:ext cx="3429000" cy="23205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vlsicad.ucsd.edu/courses/ece260b-w04/Lab2/finalRou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91000"/>
            <a:ext cx="3353227" cy="2286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23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Schaltungsentwurf</a:t>
            </a:r>
          </a:p>
          <a:p>
            <a:pPr eaLnBrk="1" hangingPunct="1"/>
            <a:r>
              <a:rPr lang="de-DE" sz="1400" kern="0" dirty="0" smtClean="0"/>
              <a:t>Tricks:</a:t>
            </a:r>
          </a:p>
          <a:p>
            <a:pPr eaLnBrk="1" hangingPunct="1"/>
            <a:r>
              <a:rPr lang="de-DE" sz="1400" kern="0" dirty="0" smtClean="0"/>
              <a:t>Gute Strukturierung</a:t>
            </a:r>
            <a:endParaRPr lang="de-DE" sz="1400" kern="0" dirty="0"/>
          </a:p>
          <a:p>
            <a:pPr eaLnBrk="1" hangingPunct="1"/>
            <a:r>
              <a:rPr lang="de-DE" sz="1400" kern="0" dirty="0" smtClean="0"/>
              <a:t>Verwendung </a:t>
            </a:r>
            <a:r>
              <a:rPr lang="de-DE" sz="1400" kern="0" dirty="0"/>
              <a:t>v</a:t>
            </a:r>
            <a:r>
              <a:rPr lang="de-DE" sz="1400" kern="0" dirty="0" smtClean="0"/>
              <a:t>on Grundschaltungen</a:t>
            </a:r>
          </a:p>
          <a:p>
            <a:pPr eaLnBrk="1" hangingPunct="1"/>
            <a:r>
              <a:rPr lang="de-DE" sz="1400" dirty="0" smtClean="0"/>
              <a:t>Bausteinprinzip</a:t>
            </a:r>
            <a:endParaRPr lang="de-DE" sz="1400" kern="0" dirty="0" smtClean="0"/>
          </a:p>
        </p:txBody>
      </p:sp>
      <p:sp>
        <p:nvSpPr>
          <p:cNvPr id="169" name="Rechteck 168"/>
          <p:cNvSpPr/>
          <p:nvPr/>
        </p:nvSpPr>
        <p:spPr bwMode="auto">
          <a:xfrm>
            <a:off x="457200" y="4648200"/>
            <a:ext cx="15240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29" name="Group 51"/>
          <p:cNvGrpSpPr>
            <a:grpSpLocks/>
          </p:cNvGrpSpPr>
          <p:nvPr/>
        </p:nvGrpSpPr>
        <p:grpSpPr bwMode="auto">
          <a:xfrm rot="16200000">
            <a:off x="647700" y="5600700"/>
            <a:ext cx="762000" cy="381000"/>
            <a:chOff x="1872" y="1776"/>
            <a:chExt cx="480" cy="240"/>
          </a:xfrm>
        </p:grpSpPr>
        <p:sp>
          <p:nvSpPr>
            <p:cNvPr id="130" name="Line 52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2016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>
              <a:off x="211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201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 flipV="1">
              <a:off x="2208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>
              <a:off x="2208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1872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7" name="Group 51"/>
          <p:cNvGrpSpPr>
            <a:grpSpLocks/>
          </p:cNvGrpSpPr>
          <p:nvPr/>
        </p:nvGrpSpPr>
        <p:grpSpPr bwMode="auto">
          <a:xfrm rot="16200000">
            <a:off x="647700" y="4914900"/>
            <a:ext cx="762000" cy="381000"/>
            <a:chOff x="1872" y="1776"/>
            <a:chExt cx="480" cy="240"/>
          </a:xfrm>
        </p:grpSpPr>
        <p:sp>
          <p:nvSpPr>
            <p:cNvPr id="138" name="Line 52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9" name="Line 53"/>
            <p:cNvSpPr>
              <a:spLocks noChangeShapeType="1"/>
            </p:cNvSpPr>
            <p:nvPr/>
          </p:nvSpPr>
          <p:spPr bwMode="auto">
            <a:xfrm>
              <a:off x="2016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0" name="Line 54"/>
            <p:cNvSpPr>
              <a:spLocks noChangeShapeType="1"/>
            </p:cNvSpPr>
            <p:nvPr/>
          </p:nvSpPr>
          <p:spPr bwMode="auto">
            <a:xfrm>
              <a:off x="211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1" name="Line 55"/>
            <p:cNvSpPr>
              <a:spLocks noChangeShapeType="1"/>
            </p:cNvSpPr>
            <p:nvPr/>
          </p:nvSpPr>
          <p:spPr bwMode="auto">
            <a:xfrm>
              <a:off x="201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2" name="Line 56"/>
            <p:cNvSpPr>
              <a:spLocks noChangeShapeType="1"/>
            </p:cNvSpPr>
            <p:nvPr/>
          </p:nvSpPr>
          <p:spPr bwMode="auto">
            <a:xfrm flipV="1">
              <a:off x="2208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3" name="Line 57"/>
            <p:cNvSpPr>
              <a:spLocks noChangeShapeType="1"/>
            </p:cNvSpPr>
            <p:nvPr/>
          </p:nvSpPr>
          <p:spPr bwMode="auto">
            <a:xfrm>
              <a:off x="2208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4" name="Line 58"/>
            <p:cNvSpPr>
              <a:spLocks noChangeShapeType="1"/>
            </p:cNvSpPr>
            <p:nvPr/>
          </p:nvSpPr>
          <p:spPr bwMode="auto">
            <a:xfrm>
              <a:off x="1872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45" name="Gruppieren 144"/>
          <p:cNvGrpSpPr/>
          <p:nvPr/>
        </p:nvGrpSpPr>
        <p:grpSpPr>
          <a:xfrm>
            <a:off x="533400" y="5105400"/>
            <a:ext cx="304800" cy="381000"/>
            <a:chOff x="5562600" y="4191000"/>
            <a:chExt cx="304800" cy="381000"/>
          </a:xfrm>
        </p:grpSpPr>
        <p:cxnSp>
          <p:nvCxnSpPr>
            <p:cNvPr id="146" name="Gerade Verbindung 145"/>
            <p:cNvCxnSpPr/>
            <p:nvPr/>
          </p:nvCxnSpPr>
          <p:spPr bwMode="auto">
            <a:xfrm>
              <a:off x="5715000" y="4191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55626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5638800" y="4419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5715000" y="44196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 flipH="1">
              <a:off x="5638800" y="4572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cxnSp>
        <p:nvCxnSpPr>
          <p:cNvPr id="99331" name="Gerade Verbindung 99330"/>
          <p:cNvCxnSpPr>
            <a:stCxn id="140" idx="0"/>
          </p:cNvCxnSpPr>
          <p:nvPr/>
        </p:nvCxnSpPr>
        <p:spPr bwMode="auto">
          <a:xfrm flipH="1">
            <a:off x="685800" y="5105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" name="Line 48"/>
          <p:cNvSpPr>
            <a:spLocks noChangeShapeType="1"/>
          </p:cNvSpPr>
          <p:nvPr/>
        </p:nvSpPr>
        <p:spPr bwMode="auto">
          <a:xfrm rot="10800000" flipH="1">
            <a:off x="5334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54" name="Line 62"/>
          <p:cNvSpPr>
            <a:spLocks noChangeShapeType="1"/>
          </p:cNvSpPr>
          <p:nvPr/>
        </p:nvSpPr>
        <p:spPr bwMode="auto">
          <a:xfrm flipH="1">
            <a:off x="1143000" y="617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55" name="Line 48"/>
          <p:cNvSpPr>
            <a:spLocks noChangeShapeType="1"/>
          </p:cNvSpPr>
          <p:nvPr/>
        </p:nvSpPr>
        <p:spPr bwMode="auto">
          <a:xfrm rot="10800000" flipH="1">
            <a:off x="12192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99335" name="Textfeld 99334"/>
          <p:cNvSpPr txBox="1"/>
          <p:nvPr/>
        </p:nvSpPr>
        <p:spPr>
          <a:xfrm>
            <a:off x="990600" y="4953000"/>
            <a:ext cx="1212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Kaskode</a:t>
            </a:r>
            <a:endParaRPr lang="de-DE" dirty="0"/>
          </a:p>
        </p:txBody>
      </p:sp>
      <p:grpSp>
        <p:nvGrpSpPr>
          <p:cNvPr id="99337" name="Gruppieren 99336"/>
          <p:cNvGrpSpPr/>
          <p:nvPr/>
        </p:nvGrpSpPr>
        <p:grpSpPr>
          <a:xfrm>
            <a:off x="3810000" y="4495800"/>
            <a:ext cx="1295400" cy="1828800"/>
            <a:chOff x="3657600" y="3733800"/>
            <a:chExt cx="1295400" cy="1828800"/>
          </a:xfrm>
        </p:grpSpPr>
        <p:sp>
          <p:nvSpPr>
            <p:cNvPr id="170" name="Rechteck 169"/>
            <p:cNvSpPr/>
            <p:nvPr/>
          </p:nvSpPr>
          <p:spPr bwMode="auto">
            <a:xfrm>
              <a:off x="3657600" y="3733800"/>
              <a:ext cx="1295400" cy="1828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 flipH="1">
              <a:off x="3810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 rot="-5400000">
              <a:off x="3924300" y="4000500"/>
              <a:ext cx="762000" cy="381000"/>
              <a:chOff x="1872" y="1776"/>
              <a:chExt cx="480" cy="240"/>
            </a:xfrm>
          </p:grpSpPr>
          <p:sp>
            <p:nvSpPr>
              <p:cNvPr id="15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23" name="Line 61"/>
            <p:cNvSpPr>
              <a:spLocks noChangeShapeType="1"/>
            </p:cNvSpPr>
            <p:nvPr/>
          </p:nvSpPr>
          <p:spPr bwMode="auto">
            <a:xfrm>
              <a:off x="4495800" y="5029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4" name="Line 62"/>
            <p:cNvSpPr>
              <a:spLocks noChangeShapeType="1"/>
            </p:cNvSpPr>
            <p:nvPr/>
          </p:nvSpPr>
          <p:spPr bwMode="auto">
            <a:xfrm flipH="1">
              <a:off x="4419600" y="5257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" name="Line 63"/>
            <p:cNvSpPr>
              <a:spLocks noChangeShapeType="1"/>
            </p:cNvSpPr>
            <p:nvPr/>
          </p:nvSpPr>
          <p:spPr bwMode="auto">
            <a:xfrm flipH="1">
              <a:off x="43434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grpSp>
          <p:nvGrpSpPr>
            <p:cNvPr id="27" name="Group 51"/>
            <p:cNvGrpSpPr>
              <a:grpSpLocks/>
            </p:cNvGrpSpPr>
            <p:nvPr/>
          </p:nvGrpSpPr>
          <p:grpSpPr bwMode="auto">
            <a:xfrm rot="-5400000">
              <a:off x="3924300" y="4610100"/>
              <a:ext cx="762000" cy="381000"/>
              <a:chOff x="1872" y="1776"/>
              <a:chExt cx="480" cy="240"/>
            </a:xfrm>
          </p:grpSpPr>
          <p:sp>
            <p:nvSpPr>
              <p:cNvPr id="28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3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4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6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8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41" name="Line 48"/>
            <p:cNvSpPr>
              <a:spLocks noChangeShapeType="1"/>
            </p:cNvSpPr>
            <p:nvPr/>
          </p:nvSpPr>
          <p:spPr bwMode="auto">
            <a:xfrm rot="10800000" flipH="1">
              <a:off x="4495800" y="4495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 rot="10800000" flipH="1">
              <a:off x="3810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" name="Gerade Verbindung 2"/>
            <p:cNvCxnSpPr/>
            <p:nvPr/>
          </p:nvCxnSpPr>
          <p:spPr bwMode="auto">
            <a:xfrm flipH="1">
              <a:off x="3962400" y="4800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2" name="Gruppieren 51"/>
            <p:cNvGrpSpPr/>
            <p:nvPr/>
          </p:nvGrpSpPr>
          <p:grpSpPr>
            <a:xfrm>
              <a:off x="3810000" y="4876800"/>
              <a:ext cx="304800" cy="381000"/>
              <a:chOff x="5562600" y="4191000"/>
              <a:chExt cx="304800" cy="381000"/>
            </a:xfrm>
          </p:grpSpPr>
          <p:cxnSp>
            <p:nvCxnSpPr>
              <p:cNvPr id="53" name="Gerade Verbindung 52"/>
              <p:cNvCxnSpPr/>
              <p:nvPr/>
            </p:nvCxnSpPr>
            <p:spPr bwMode="auto">
              <a:xfrm>
                <a:off x="57150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Gerade Verbindung 53"/>
              <p:cNvCxnSpPr/>
              <p:nvPr/>
            </p:nvCxnSpPr>
            <p:spPr bwMode="auto">
              <a:xfrm>
                <a:off x="5562600" y="4343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rade Verbindung 54"/>
              <p:cNvCxnSpPr/>
              <p:nvPr/>
            </p:nvCxnSpPr>
            <p:spPr bwMode="auto">
              <a:xfrm>
                <a:off x="5638800" y="4419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 Verbindung 55"/>
              <p:cNvCxnSpPr/>
              <p:nvPr/>
            </p:nvCxnSpPr>
            <p:spPr bwMode="auto">
              <a:xfrm>
                <a:off x="5715000" y="4419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Line 62"/>
              <p:cNvSpPr>
                <a:spLocks noChangeShapeType="1"/>
              </p:cNvSpPr>
              <p:nvPr/>
            </p:nvSpPr>
            <p:spPr bwMode="auto">
              <a:xfrm flipH="1">
                <a:off x="5638800" y="45720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160" name="Gerade Verbindung 159"/>
            <p:cNvCxnSpPr/>
            <p:nvPr/>
          </p:nvCxnSpPr>
          <p:spPr bwMode="auto">
            <a:xfrm>
              <a:off x="3962400" y="48006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Textfeld 164"/>
            <p:cNvSpPr txBox="1"/>
            <p:nvPr/>
          </p:nvSpPr>
          <p:spPr>
            <a:xfrm>
              <a:off x="3657600" y="5257800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Source-</a:t>
              </a:r>
              <a:r>
                <a:rPr lang="de-DE" dirty="0" err="1" smtClean="0"/>
                <a:t>Folger</a:t>
              </a:r>
              <a:endParaRPr lang="de-DE" dirty="0"/>
            </a:p>
          </p:txBody>
        </p:sp>
      </p:grpSp>
      <p:grpSp>
        <p:nvGrpSpPr>
          <p:cNvPr id="99338" name="Gruppieren 99337"/>
          <p:cNvGrpSpPr/>
          <p:nvPr/>
        </p:nvGrpSpPr>
        <p:grpSpPr>
          <a:xfrm>
            <a:off x="2133600" y="4648200"/>
            <a:ext cx="1524000" cy="1676400"/>
            <a:chOff x="1676400" y="2209800"/>
            <a:chExt cx="1524000" cy="1676400"/>
          </a:xfrm>
        </p:grpSpPr>
        <p:sp>
          <p:nvSpPr>
            <p:cNvPr id="99336" name="Rechteck 99335"/>
            <p:cNvSpPr/>
            <p:nvPr/>
          </p:nvSpPr>
          <p:spPr bwMode="auto">
            <a:xfrm>
              <a:off x="1676400" y="2209800"/>
              <a:ext cx="1524000" cy="1676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94" name="Gruppieren 21"/>
            <p:cNvGrpSpPr>
              <a:grpSpLocks/>
            </p:cNvGrpSpPr>
            <p:nvPr/>
          </p:nvGrpSpPr>
          <p:grpSpPr bwMode="auto">
            <a:xfrm>
              <a:off x="2438400" y="2362200"/>
              <a:ext cx="533400" cy="762000"/>
              <a:chOff x="2209800" y="3200400"/>
              <a:chExt cx="533400" cy="762000"/>
            </a:xfrm>
          </p:grpSpPr>
          <p:grpSp>
            <p:nvGrpSpPr>
              <p:cNvPr id="95" name="Group 25"/>
              <p:cNvGrpSpPr>
                <a:grpSpLocks/>
              </p:cNvGrpSpPr>
              <p:nvPr/>
            </p:nvGrpSpPr>
            <p:grpSpPr bwMode="auto">
              <a:xfrm rot="5400000" flipV="1">
                <a:off x="2171700" y="3390900"/>
                <a:ext cx="762000" cy="381000"/>
                <a:chOff x="1872" y="1776"/>
                <a:chExt cx="480" cy="240"/>
              </a:xfrm>
            </p:grpSpPr>
            <p:sp>
              <p:nvSpPr>
                <p:cNvPr id="9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99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0" name="Line 20"/>
                <p:cNvSpPr>
                  <a:spLocks noChangeShapeType="1"/>
                </p:cNvSpPr>
                <p:nvPr/>
              </p:nvSpPr>
              <p:spPr bwMode="auto">
                <a:xfrm>
                  <a:off x="2112" y="17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1" name="Line 21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208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3" name="Line 23"/>
                <p:cNvSpPr>
                  <a:spLocks noChangeShapeType="1"/>
                </p:cNvSpPr>
                <p:nvPr/>
              </p:nvSpPr>
              <p:spPr bwMode="auto">
                <a:xfrm>
                  <a:off x="2208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4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  <p:sp>
            <p:nvSpPr>
              <p:cNvPr id="96" name="Oval 223"/>
              <p:cNvSpPr>
                <a:spLocks noChangeArrowheads="1"/>
              </p:cNvSpPr>
              <p:nvPr/>
            </p:nvSpPr>
            <p:spPr bwMode="auto">
              <a:xfrm>
                <a:off x="23622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sr-Latn-CS" altLang="de-DE"/>
              </a:p>
            </p:txBody>
          </p:sp>
          <p:cxnSp>
            <p:nvCxnSpPr>
              <p:cNvPr id="97" name="Gerade Verbindung 20"/>
              <p:cNvCxnSpPr>
                <a:cxnSpLocks noChangeShapeType="1"/>
                <a:stCxn id="96" idx="2"/>
              </p:cNvCxnSpPr>
              <p:nvPr/>
            </p:nvCxnSpPr>
            <p:spPr bwMode="auto">
              <a:xfrm flipH="1">
                <a:off x="2209800" y="3581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5" name="Gerade Verbindung 199"/>
            <p:cNvCxnSpPr>
              <a:cxnSpLocks noChangeShapeType="1"/>
            </p:cNvCxnSpPr>
            <p:nvPr/>
          </p:nvCxnSpPr>
          <p:spPr bwMode="auto">
            <a:xfrm>
              <a:off x="2819400" y="23622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6" name="Gruppieren 369"/>
            <p:cNvGrpSpPr>
              <a:grpSpLocks/>
            </p:cNvGrpSpPr>
            <p:nvPr/>
          </p:nvGrpSpPr>
          <p:grpSpPr bwMode="auto">
            <a:xfrm flipH="1">
              <a:off x="1905000" y="2362200"/>
              <a:ext cx="533400" cy="762000"/>
              <a:chOff x="2209800" y="3200400"/>
              <a:chExt cx="533400" cy="762000"/>
            </a:xfrm>
          </p:grpSpPr>
          <p:grpSp>
            <p:nvGrpSpPr>
              <p:cNvPr id="107" name="Group 25"/>
              <p:cNvGrpSpPr>
                <a:grpSpLocks/>
              </p:cNvGrpSpPr>
              <p:nvPr/>
            </p:nvGrpSpPr>
            <p:grpSpPr bwMode="auto">
              <a:xfrm rot="5400000" flipV="1">
                <a:off x="2171700" y="3390900"/>
                <a:ext cx="762000" cy="381000"/>
                <a:chOff x="1872" y="1776"/>
                <a:chExt cx="480" cy="240"/>
              </a:xfrm>
            </p:grpSpPr>
            <p:sp>
              <p:nvSpPr>
                <p:cNvPr id="11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1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2" name="Line 20"/>
                <p:cNvSpPr>
                  <a:spLocks noChangeShapeType="1"/>
                </p:cNvSpPr>
                <p:nvPr/>
              </p:nvSpPr>
              <p:spPr bwMode="auto">
                <a:xfrm>
                  <a:off x="2112" y="17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3" name="Line 21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208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5" name="Line 23"/>
                <p:cNvSpPr>
                  <a:spLocks noChangeShapeType="1"/>
                </p:cNvSpPr>
                <p:nvPr/>
              </p:nvSpPr>
              <p:spPr bwMode="auto">
                <a:xfrm>
                  <a:off x="2208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6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  <p:sp>
            <p:nvSpPr>
              <p:cNvPr id="108" name="Oval 223"/>
              <p:cNvSpPr>
                <a:spLocks noChangeArrowheads="1"/>
              </p:cNvSpPr>
              <p:nvPr/>
            </p:nvSpPr>
            <p:spPr bwMode="auto">
              <a:xfrm>
                <a:off x="23622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sr-Latn-CS" altLang="de-DE"/>
              </a:p>
            </p:txBody>
          </p:sp>
          <p:cxnSp>
            <p:nvCxnSpPr>
              <p:cNvPr id="109" name="Gerade Verbindung 372"/>
              <p:cNvCxnSpPr>
                <a:cxnSpLocks noChangeShapeType="1"/>
                <a:stCxn id="108" idx="2"/>
              </p:cNvCxnSpPr>
              <p:nvPr/>
            </p:nvCxnSpPr>
            <p:spPr bwMode="auto">
              <a:xfrm flipH="1">
                <a:off x="2209800" y="3581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7" name="Gerade Verbindung 201"/>
            <p:cNvCxnSpPr>
              <a:cxnSpLocks noChangeShapeType="1"/>
            </p:cNvCxnSpPr>
            <p:nvPr/>
          </p:nvCxnSpPr>
          <p:spPr bwMode="auto">
            <a:xfrm>
              <a:off x="1905000" y="312420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Gerade Verbindung 203"/>
            <p:cNvCxnSpPr>
              <a:cxnSpLocks noChangeShapeType="1"/>
            </p:cNvCxnSpPr>
            <p:nvPr/>
          </p:nvCxnSpPr>
          <p:spPr bwMode="auto">
            <a:xfrm>
              <a:off x="2438400" y="27432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Gerade Verbindung 396"/>
            <p:cNvCxnSpPr>
              <a:cxnSpLocks noChangeShapeType="1"/>
            </p:cNvCxnSpPr>
            <p:nvPr/>
          </p:nvCxnSpPr>
          <p:spPr bwMode="auto">
            <a:xfrm>
              <a:off x="1752600" y="23622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Gerade Verbindung 50"/>
            <p:cNvCxnSpPr/>
            <p:nvPr/>
          </p:nvCxnSpPr>
          <p:spPr bwMode="auto">
            <a:xfrm>
              <a:off x="19050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29718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" name="Line 48"/>
            <p:cNvSpPr>
              <a:spLocks noChangeShapeType="1"/>
            </p:cNvSpPr>
            <p:nvPr/>
          </p:nvSpPr>
          <p:spPr bwMode="auto">
            <a:xfrm rot="16200000" flipH="1" flipV="1">
              <a:off x="28194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57" name="Line 48"/>
            <p:cNvSpPr>
              <a:spLocks noChangeShapeType="1"/>
            </p:cNvSpPr>
            <p:nvPr/>
          </p:nvSpPr>
          <p:spPr bwMode="auto">
            <a:xfrm rot="5400000" flipH="1" flipV="1">
              <a:off x="17526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6" name="Textfeld 165"/>
            <p:cNvSpPr txBox="1"/>
            <p:nvPr/>
          </p:nvSpPr>
          <p:spPr>
            <a:xfrm>
              <a:off x="1676400" y="3581400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Strom-Spiegel</a:t>
              </a:r>
              <a:endParaRPr lang="de-DE" dirty="0"/>
            </a:p>
          </p:txBody>
        </p:sp>
      </p:grpSp>
      <p:grpSp>
        <p:nvGrpSpPr>
          <p:cNvPr id="99340" name="Gruppieren 99339"/>
          <p:cNvGrpSpPr/>
          <p:nvPr/>
        </p:nvGrpSpPr>
        <p:grpSpPr>
          <a:xfrm>
            <a:off x="5257800" y="4114800"/>
            <a:ext cx="1828800" cy="2209800"/>
            <a:chOff x="5257800" y="2209800"/>
            <a:chExt cx="1828800" cy="2209800"/>
          </a:xfrm>
        </p:grpSpPr>
        <p:sp>
          <p:nvSpPr>
            <p:cNvPr id="171" name="Rechteck 170"/>
            <p:cNvSpPr/>
            <p:nvPr/>
          </p:nvSpPr>
          <p:spPr bwMode="auto">
            <a:xfrm>
              <a:off x="5257800" y="2209800"/>
              <a:ext cx="1828800" cy="2209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58" name="Group 51"/>
            <p:cNvGrpSpPr>
              <a:grpSpLocks/>
            </p:cNvGrpSpPr>
            <p:nvPr/>
          </p:nvGrpSpPr>
          <p:grpSpPr bwMode="auto">
            <a:xfrm rot="-5400000">
              <a:off x="5600700" y="3467100"/>
              <a:ext cx="762000" cy="381000"/>
              <a:chOff x="1872" y="1776"/>
              <a:chExt cx="480" cy="240"/>
            </a:xfrm>
          </p:grpSpPr>
          <p:sp>
            <p:nvSpPr>
              <p:cNvPr id="59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0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1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2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3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4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5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66" name="Gerade Verbindung 24"/>
            <p:cNvCxnSpPr>
              <a:cxnSpLocks noChangeShapeType="1"/>
            </p:cNvCxnSpPr>
            <p:nvPr/>
          </p:nvCxnSpPr>
          <p:spPr bwMode="auto">
            <a:xfrm>
              <a:off x="5867400" y="32766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7" name="Group 51"/>
            <p:cNvGrpSpPr>
              <a:grpSpLocks/>
            </p:cNvGrpSpPr>
            <p:nvPr/>
          </p:nvGrpSpPr>
          <p:grpSpPr bwMode="auto">
            <a:xfrm rot="5400000" flipH="1">
              <a:off x="6286500" y="2705100"/>
              <a:ext cx="762000" cy="381000"/>
              <a:chOff x="1872" y="1776"/>
              <a:chExt cx="480" cy="240"/>
            </a:xfrm>
          </p:grpSpPr>
          <p:sp>
            <p:nvSpPr>
              <p:cNvPr id="68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9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0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1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2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3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4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76" name="Line 62"/>
            <p:cNvSpPr>
              <a:spLocks noChangeShapeType="1"/>
            </p:cNvSpPr>
            <p:nvPr/>
          </p:nvSpPr>
          <p:spPr bwMode="auto">
            <a:xfrm flipH="1">
              <a:off x="6096000" y="4038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grpSp>
          <p:nvGrpSpPr>
            <p:cNvPr id="79" name="Group 51"/>
            <p:cNvGrpSpPr>
              <a:grpSpLocks/>
            </p:cNvGrpSpPr>
            <p:nvPr/>
          </p:nvGrpSpPr>
          <p:grpSpPr bwMode="auto">
            <a:xfrm rot="16200000">
              <a:off x="5295900" y="2705100"/>
              <a:ext cx="762000" cy="381000"/>
              <a:chOff x="1872" y="1776"/>
              <a:chExt cx="480" cy="240"/>
            </a:xfrm>
          </p:grpSpPr>
          <p:sp>
            <p:nvSpPr>
              <p:cNvPr id="80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1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2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3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4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5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6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grpSp>
          <p:nvGrpSpPr>
            <p:cNvPr id="87" name="Gruppieren 86"/>
            <p:cNvGrpSpPr/>
            <p:nvPr/>
          </p:nvGrpSpPr>
          <p:grpSpPr>
            <a:xfrm>
              <a:off x="5410200" y="3657600"/>
              <a:ext cx="304800" cy="381000"/>
              <a:chOff x="5562600" y="4191000"/>
              <a:chExt cx="304800" cy="381000"/>
            </a:xfrm>
          </p:grpSpPr>
          <p:cxnSp>
            <p:nvCxnSpPr>
              <p:cNvPr id="88" name="Gerade Verbindung 87"/>
              <p:cNvCxnSpPr/>
              <p:nvPr/>
            </p:nvCxnSpPr>
            <p:spPr bwMode="auto">
              <a:xfrm>
                <a:off x="57150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/>
            </p:nvCxnSpPr>
            <p:spPr bwMode="auto">
              <a:xfrm>
                <a:off x="5562600" y="4343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/>
            </p:nvCxnSpPr>
            <p:spPr bwMode="auto">
              <a:xfrm>
                <a:off x="5638800" y="4419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/>
            </p:nvCxnSpPr>
            <p:spPr bwMode="auto">
              <a:xfrm>
                <a:off x="5715000" y="4419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2" name="Line 62"/>
              <p:cNvSpPr>
                <a:spLocks noChangeShapeType="1"/>
              </p:cNvSpPr>
              <p:nvPr/>
            </p:nvSpPr>
            <p:spPr bwMode="auto">
              <a:xfrm flipH="1">
                <a:off x="5638800" y="45720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93" name="Gerade Verbindung 92"/>
            <p:cNvCxnSpPr/>
            <p:nvPr/>
          </p:nvCxnSpPr>
          <p:spPr bwMode="auto">
            <a:xfrm flipH="1">
              <a:off x="5562600" y="3657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Line 48"/>
            <p:cNvSpPr>
              <a:spLocks noChangeShapeType="1"/>
            </p:cNvSpPr>
            <p:nvPr/>
          </p:nvSpPr>
          <p:spPr bwMode="auto">
            <a:xfrm rot="10800000" flipH="1">
              <a:off x="5257800" y="2895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4" name="Line 48"/>
            <p:cNvSpPr>
              <a:spLocks noChangeShapeType="1"/>
            </p:cNvSpPr>
            <p:nvPr/>
          </p:nvSpPr>
          <p:spPr bwMode="auto">
            <a:xfrm flipH="1">
              <a:off x="6781800" y="2895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58" name="Line 48"/>
            <p:cNvSpPr>
              <a:spLocks noChangeShapeType="1"/>
            </p:cNvSpPr>
            <p:nvPr/>
          </p:nvSpPr>
          <p:spPr bwMode="auto">
            <a:xfrm rot="5400000" flipH="1" flipV="1">
              <a:off x="5715000" y="2438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59" name="Line 48"/>
            <p:cNvSpPr>
              <a:spLocks noChangeShapeType="1"/>
            </p:cNvSpPr>
            <p:nvPr/>
          </p:nvSpPr>
          <p:spPr bwMode="auto">
            <a:xfrm rot="5400000" flipH="1" flipV="1">
              <a:off x="6324600" y="2438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7" name="Textfeld 166"/>
            <p:cNvSpPr txBox="1"/>
            <p:nvPr/>
          </p:nvSpPr>
          <p:spPr>
            <a:xfrm>
              <a:off x="5257800" y="4114800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Differenzverstärker</a:t>
              </a:r>
              <a:endParaRPr lang="de-DE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304800" y="3276600"/>
            <a:ext cx="1676400" cy="1219200"/>
            <a:chOff x="2133600" y="2286000"/>
            <a:chExt cx="1676400" cy="1219200"/>
          </a:xfrm>
        </p:grpSpPr>
        <p:sp>
          <p:nvSpPr>
            <p:cNvPr id="151" name="Rechteck 150"/>
            <p:cNvSpPr/>
            <p:nvPr/>
          </p:nvSpPr>
          <p:spPr bwMode="auto">
            <a:xfrm>
              <a:off x="2286000" y="2286000"/>
              <a:ext cx="1524000" cy="1219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74" name="Group 51"/>
            <p:cNvGrpSpPr>
              <a:grpSpLocks/>
            </p:cNvGrpSpPr>
            <p:nvPr/>
          </p:nvGrpSpPr>
          <p:grpSpPr bwMode="auto">
            <a:xfrm rot="16200000">
              <a:off x="2476500" y="2552700"/>
              <a:ext cx="762000" cy="381000"/>
              <a:chOff x="1872" y="1776"/>
              <a:chExt cx="480" cy="240"/>
            </a:xfrm>
          </p:grpSpPr>
          <p:sp>
            <p:nvSpPr>
              <p:cNvPr id="175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6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7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8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9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0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1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grpSp>
          <p:nvGrpSpPr>
            <p:cNvPr id="182" name="Gruppieren 181"/>
            <p:cNvGrpSpPr/>
            <p:nvPr/>
          </p:nvGrpSpPr>
          <p:grpSpPr>
            <a:xfrm>
              <a:off x="2362200" y="2743200"/>
              <a:ext cx="304800" cy="381000"/>
              <a:chOff x="5562600" y="4191000"/>
              <a:chExt cx="304800" cy="381000"/>
            </a:xfrm>
          </p:grpSpPr>
          <p:cxnSp>
            <p:nvCxnSpPr>
              <p:cNvPr id="183" name="Gerade Verbindung 182"/>
              <p:cNvCxnSpPr/>
              <p:nvPr/>
            </p:nvCxnSpPr>
            <p:spPr bwMode="auto">
              <a:xfrm>
                <a:off x="57150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Gerade Verbindung 183"/>
              <p:cNvCxnSpPr/>
              <p:nvPr/>
            </p:nvCxnSpPr>
            <p:spPr bwMode="auto">
              <a:xfrm>
                <a:off x="5562600" y="4343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Gerade Verbindung 184"/>
              <p:cNvCxnSpPr/>
              <p:nvPr/>
            </p:nvCxnSpPr>
            <p:spPr bwMode="auto">
              <a:xfrm>
                <a:off x="5638800" y="4419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6" name="Gerade Verbindung 185"/>
              <p:cNvCxnSpPr/>
              <p:nvPr/>
            </p:nvCxnSpPr>
            <p:spPr bwMode="auto">
              <a:xfrm>
                <a:off x="5715000" y="4419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7" name="Line 62"/>
              <p:cNvSpPr>
                <a:spLocks noChangeShapeType="1"/>
              </p:cNvSpPr>
              <p:nvPr/>
            </p:nvSpPr>
            <p:spPr bwMode="auto">
              <a:xfrm flipH="1">
                <a:off x="5638800" y="45720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188" name="Gerade Verbindung 187"/>
            <p:cNvCxnSpPr>
              <a:stCxn id="177" idx="0"/>
            </p:cNvCxnSpPr>
            <p:nvPr/>
          </p:nvCxnSpPr>
          <p:spPr bwMode="auto">
            <a:xfrm flipH="1">
              <a:off x="2514600" y="2743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H="1">
              <a:off x="2971800" y="3124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1" name="Line 48"/>
            <p:cNvSpPr>
              <a:spLocks noChangeShapeType="1"/>
            </p:cNvSpPr>
            <p:nvPr/>
          </p:nvSpPr>
          <p:spPr bwMode="auto">
            <a:xfrm rot="10800000" flipH="1">
              <a:off x="3048000" y="2362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2133600" y="3200400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Stromquelle</a:t>
              </a:r>
              <a:endParaRPr lang="de-DE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133600" y="3276600"/>
            <a:ext cx="1524000" cy="1219200"/>
            <a:chOff x="4953000" y="2667000"/>
            <a:chExt cx="1524000" cy="1219200"/>
          </a:xfrm>
        </p:grpSpPr>
        <p:sp>
          <p:nvSpPr>
            <p:cNvPr id="193" name="Rechteck 192"/>
            <p:cNvSpPr/>
            <p:nvPr/>
          </p:nvSpPr>
          <p:spPr bwMode="auto">
            <a:xfrm>
              <a:off x="4953000" y="2667000"/>
              <a:ext cx="1524000" cy="1219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94" name="Group 51"/>
            <p:cNvGrpSpPr>
              <a:grpSpLocks/>
            </p:cNvGrpSpPr>
            <p:nvPr/>
          </p:nvGrpSpPr>
          <p:grpSpPr bwMode="auto">
            <a:xfrm rot="16200000">
              <a:off x="5143500" y="3009900"/>
              <a:ext cx="762000" cy="381000"/>
              <a:chOff x="1872" y="1776"/>
              <a:chExt cx="480" cy="240"/>
            </a:xfrm>
          </p:grpSpPr>
          <p:sp>
            <p:nvSpPr>
              <p:cNvPr id="195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6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7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8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9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0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1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217" name="Line 48"/>
            <p:cNvSpPr>
              <a:spLocks noChangeShapeType="1"/>
            </p:cNvSpPr>
            <p:nvPr/>
          </p:nvSpPr>
          <p:spPr bwMode="auto">
            <a:xfrm rot="10800000" flipH="1">
              <a:off x="5029200" y="3200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8" name="Line 62"/>
            <p:cNvSpPr>
              <a:spLocks noChangeShapeType="1"/>
            </p:cNvSpPr>
            <p:nvPr/>
          </p:nvSpPr>
          <p:spPr bwMode="auto">
            <a:xfrm flipH="1">
              <a:off x="5638800" y="3581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0" name="Line 48"/>
            <p:cNvSpPr>
              <a:spLocks noChangeShapeType="1"/>
            </p:cNvSpPr>
            <p:nvPr/>
          </p:nvSpPr>
          <p:spPr bwMode="auto">
            <a:xfrm rot="10800000" flipH="1">
              <a:off x="5715000" y="2819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1" name="Textfeld 220"/>
            <p:cNvSpPr txBox="1"/>
            <p:nvPr/>
          </p:nvSpPr>
          <p:spPr>
            <a:xfrm>
              <a:off x="4959675" y="3609201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CS Verstärker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522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24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060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 smtClean="0"/>
              <a:t>Verwendung </a:t>
            </a:r>
            <a:r>
              <a:rPr lang="de-DE" sz="1400" kern="0" dirty="0"/>
              <a:t>v</a:t>
            </a:r>
            <a:r>
              <a:rPr lang="de-DE" sz="1400" kern="0" dirty="0" smtClean="0"/>
              <a:t>on Grundschaltungen</a:t>
            </a:r>
          </a:p>
          <a:p>
            <a:pPr eaLnBrk="1" hangingPunct="1"/>
            <a:endParaRPr lang="de-DE" sz="1400" kern="0" dirty="0"/>
          </a:p>
          <a:p>
            <a:pPr eaLnBrk="1" hangingPunct="1"/>
            <a:endParaRPr lang="de-DE" sz="1400" kern="0" dirty="0" smtClean="0"/>
          </a:p>
          <a:p>
            <a:pPr eaLnBrk="1" hangingPunct="1"/>
            <a:endParaRPr lang="de-DE" sz="1400" kern="0" dirty="0" smtClean="0"/>
          </a:p>
        </p:txBody>
      </p:sp>
      <p:pic>
        <p:nvPicPr>
          <p:cNvPr id="100354" name="Picture 2" descr="http://analoglib.net/wordpress/wp-content/uploads/2011/03/diffenential-drive-class-ab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901952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52400" y="6172200"/>
            <a:ext cx="838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Rail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rail</a:t>
            </a:r>
            <a:r>
              <a:rPr lang="de-DE" dirty="0" smtClean="0"/>
              <a:t> CMOS </a:t>
            </a:r>
            <a:r>
              <a:rPr lang="de-DE" dirty="0" err="1" smtClean="0"/>
              <a:t>Opamp</a:t>
            </a:r>
            <a:r>
              <a:rPr lang="de-DE" dirty="0" smtClean="0"/>
              <a:t>: IEEE </a:t>
            </a:r>
            <a:r>
              <a:rPr lang="de-DE" dirty="0"/>
              <a:t>Journal </a:t>
            </a:r>
            <a:r>
              <a:rPr lang="de-DE" dirty="0" err="1"/>
              <a:t>of</a:t>
            </a:r>
            <a:r>
              <a:rPr lang="de-DE" dirty="0"/>
              <a:t> Solid-State </a:t>
            </a:r>
            <a:r>
              <a:rPr lang="de-DE" dirty="0" err="1"/>
              <a:t>Circuits</a:t>
            </a:r>
            <a:r>
              <a:rPr lang="de-DE" dirty="0"/>
              <a:t>, vol. 23, pp. 1414 – 1417, </a:t>
            </a:r>
            <a:r>
              <a:rPr lang="de-DE" dirty="0" err="1"/>
              <a:t>December</a:t>
            </a:r>
            <a:r>
              <a:rPr lang="de-DE" dirty="0"/>
              <a:t> 1988</a:t>
            </a:r>
          </a:p>
        </p:txBody>
      </p:sp>
    </p:spTree>
    <p:extLst>
      <p:ext uri="{BB962C8B-B14F-4D97-AF65-F5344CB8AC3E}">
        <p14:creationId xmlns:p14="http://schemas.microsoft.com/office/powerpoint/2010/main" val="40286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25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 smtClean="0"/>
              <a:t>Hierarchie im Chip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1066800" y="4800600"/>
            <a:ext cx="16002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Grundschaltungen</a:t>
            </a:r>
          </a:p>
        </p:txBody>
      </p:sp>
      <p:grpSp>
        <p:nvGrpSpPr>
          <p:cNvPr id="194" name="Gruppieren 193"/>
          <p:cNvGrpSpPr/>
          <p:nvPr/>
        </p:nvGrpSpPr>
        <p:grpSpPr>
          <a:xfrm>
            <a:off x="2819400" y="4800600"/>
            <a:ext cx="1524000" cy="1676400"/>
            <a:chOff x="1676400" y="2209800"/>
            <a:chExt cx="1524000" cy="1676400"/>
          </a:xfrm>
        </p:grpSpPr>
        <p:sp>
          <p:nvSpPr>
            <p:cNvPr id="195" name="Rechteck 194"/>
            <p:cNvSpPr/>
            <p:nvPr/>
          </p:nvSpPr>
          <p:spPr bwMode="auto">
            <a:xfrm>
              <a:off x="1676400" y="2209800"/>
              <a:ext cx="1524000" cy="1676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96" name="Gruppieren 21"/>
            <p:cNvGrpSpPr>
              <a:grpSpLocks/>
            </p:cNvGrpSpPr>
            <p:nvPr/>
          </p:nvGrpSpPr>
          <p:grpSpPr bwMode="auto">
            <a:xfrm>
              <a:off x="2438400" y="2362200"/>
              <a:ext cx="533400" cy="762000"/>
              <a:chOff x="2209800" y="3200400"/>
              <a:chExt cx="533400" cy="762000"/>
            </a:xfrm>
          </p:grpSpPr>
          <p:grpSp>
            <p:nvGrpSpPr>
              <p:cNvPr id="217" name="Group 25"/>
              <p:cNvGrpSpPr>
                <a:grpSpLocks/>
              </p:cNvGrpSpPr>
              <p:nvPr/>
            </p:nvGrpSpPr>
            <p:grpSpPr bwMode="auto">
              <a:xfrm rot="5400000" flipV="1">
                <a:off x="2171700" y="3390900"/>
                <a:ext cx="762000" cy="381000"/>
                <a:chOff x="1872" y="1776"/>
                <a:chExt cx="480" cy="240"/>
              </a:xfrm>
            </p:grpSpPr>
            <p:sp>
              <p:nvSpPr>
                <p:cNvPr id="22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1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2" name="Line 20"/>
                <p:cNvSpPr>
                  <a:spLocks noChangeShapeType="1"/>
                </p:cNvSpPr>
                <p:nvPr/>
              </p:nvSpPr>
              <p:spPr bwMode="auto">
                <a:xfrm>
                  <a:off x="2112" y="17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3" name="Line 21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208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5" name="Line 23"/>
                <p:cNvSpPr>
                  <a:spLocks noChangeShapeType="1"/>
                </p:cNvSpPr>
                <p:nvPr/>
              </p:nvSpPr>
              <p:spPr bwMode="auto">
                <a:xfrm>
                  <a:off x="2208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6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  <p:sp>
            <p:nvSpPr>
              <p:cNvPr id="218" name="Oval 223"/>
              <p:cNvSpPr>
                <a:spLocks noChangeArrowheads="1"/>
              </p:cNvSpPr>
              <p:nvPr/>
            </p:nvSpPr>
            <p:spPr bwMode="auto">
              <a:xfrm>
                <a:off x="23622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sr-Latn-CS" altLang="de-DE"/>
              </a:p>
            </p:txBody>
          </p:sp>
          <p:cxnSp>
            <p:nvCxnSpPr>
              <p:cNvPr id="219" name="Gerade Verbindung 20"/>
              <p:cNvCxnSpPr>
                <a:cxnSpLocks noChangeShapeType="1"/>
                <a:stCxn id="218" idx="2"/>
              </p:cNvCxnSpPr>
              <p:nvPr/>
            </p:nvCxnSpPr>
            <p:spPr bwMode="auto">
              <a:xfrm flipH="1">
                <a:off x="2209800" y="3581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7" name="Gerade Verbindung 199"/>
            <p:cNvCxnSpPr>
              <a:cxnSpLocks noChangeShapeType="1"/>
            </p:cNvCxnSpPr>
            <p:nvPr/>
          </p:nvCxnSpPr>
          <p:spPr bwMode="auto">
            <a:xfrm>
              <a:off x="2819400" y="23622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8" name="Gruppieren 369"/>
            <p:cNvGrpSpPr>
              <a:grpSpLocks/>
            </p:cNvGrpSpPr>
            <p:nvPr/>
          </p:nvGrpSpPr>
          <p:grpSpPr bwMode="auto">
            <a:xfrm flipH="1">
              <a:off x="1905000" y="2362200"/>
              <a:ext cx="533400" cy="762000"/>
              <a:chOff x="2209800" y="3200400"/>
              <a:chExt cx="533400" cy="762000"/>
            </a:xfrm>
          </p:grpSpPr>
          <p:grpSp>
            <p:nvGrpSpPr>
              <p:cNvPr id="207" name="Group 25"/>
              <p:cNvGrpSpPr>
                <a:grpSpLocks/>
              </p:cNvGrpSpPr>
              <p:nvPr/>
            </p:nvGrpSpPr>
            <p:grpSpPr bwMode="auto">
              <a:xfrm rot="5400000" flipV="1">
                <a:off x="2171700" y="3390900"/>
                <a:ext cx="762000" cy="381000"/>
                <a:chOff x="1872" y="1776"/>
                <a:chExt cx="480" cy="240"/>
              </a:xfrm>
            </p:grpSpPr>
            <p:sp>
              <p:nvSpPr>
                <p:cNvPr id="21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1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2" name="Line 20"/>
                <p:cNvSpPr>
                  <a:spLocks noChangeShapeType="1"/>
                </p:cNvSpPr>
                <p:nvPr/>
              </p:nvSpPr>
              <p:spPr bwMode="auto">
                <a:xfrm>
                  <a:off x="2112" y="17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3" name="Line 21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208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5" name="Line 23"/>
                <p:cNvSpPr>
                  <a:spLocks noChangeShapeType="1"/>
                </p:cNvSpPr>
                <p:nvPr/>
              </p:nvSpPr>
              <p:spPr bwMode="auto">
                <a:xfrm>
                  <a:off x="2208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6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  <p:sp>
            <p:nvSpPr>
              <p:cNvPr id="208" name="Oval 223"/>
              <p:cNvSpPr>
                <a:spLocks noChangeArrowheads="1"/>
              </p:cNvSpPr>
              <p:nvPr/>
            </p:nvSpPr>
            <p:spPr bwMode="auto">
              <a:xfrm>
                <a:off x="23622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sr-Latn-CS" altLang="de-DE"/>
              </a:p>
            </p:txBody>
          </p:sp>
          <p:cxnSp>
            <p:nvCxnSpPr>
              <p:cNvPr id="209" name="Gerade Verbindung 372"/>
              <p:cNvCxnSpPr>
                <a:cxnSpLocks noChangeShapeType="1"/>
                <a:stCxn id="208" idx="2"/>
              </p:cNvCxnSpPr>
              <p:nvPr/>
            </p:nvCxnSpPr>
            <p:spPr bwMode="auto">
              <a:xfrm flipH="1">
                <a:off x="2209800" y="3581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9" name="Gerade Verbindung 201"/>
            <p:cNvCxnSpPr>
              <a:cxnSpLocks noChangeShapeType="1"/>
            </p:cNvCxnSpPr>
            <p:nvPr/>
          </p:nvCxnSpPr>
          <p:spPr bwMode="auto">
            <a:xfrm>
              <a:off x="1905000" y="312420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0" name="Gerade Verbindung 203"/>
            <p:cNvCxnSpPr>
              <a:cxnSpLocks noChangeShapeType="1"/>
            </p:cNvCxnSpPr>
            <p:nvPr/>
          </p:nvCxnSpPr>
          <p:spPr bwMode="auto">
            <a:xfrm>
              <a:off x="2438400" y="27432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" name="Gerade Verbindung 396"/>
            <p:cNvCxnSpPr>
              <a:cxnSpLocks noChangeShapeType="1"/>
            </p:cNvCxnSpPr>
            <p:nvPr/>
          </p:nvCxnSpPr>
          <p:spPr bwMode="auto">
            <a:xfrm>
              <a:off x="1752600" y="23622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19050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>
              <a:off x="29718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4" name="Line 48"/>
            <p:cNvSpPr>
              <a:spLocks noChangeShapeType="1"/>
            </p:cNvSpPr>
            <p:nvPr/>
          </p:nvSpPr>
          <p:spPr bwMode="auto">
            <a:xfrm rot="16200000" flipH="1" flipV="1">
              <a:off x="28194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5" name="Line 48"/>
            <p:cNvSpPr>
              <a:spLocks noChangeShapeType="1"/>
            </p:cNvSpPr>
            <p:nvPr/>
          </p:nvSpPr>
          <p:spPr bwMode="auto">
            <a:xfrm rot="5400000" flipH="1" flipV="1">
              <a:off x="17526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6" name="Textfeld 205"/>
            <p:cNvSpPr txBox="1"/>
            <p:nvPr/>
          </p:nvSpPr>
          <p:spPr>
            <a:xfrm>
              <a:off x="1676400" y="3581400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Strom-Spiegel</a:t>
              </a:r>
              <a:endParaRPr lang="de-DE" dirty="0"/>
            </a:p>
          </p:txBody>
        </p:sp>
      </p:grpSp>
      <p:sp>
        <p:nvSpPr>
          <p:cNvPr id="227" name="Rechteck 226"/>
          <p:cNvSpPr/>
          <p:nvPr/>
        </p:nvSpPr>
        <p:spPr bwMode="auto">
          <a:xfrm>
            <a:off x="1066800" y="3733800"/>
            <a:ext cx="16002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Schaltungen</a:t>
            </a:r>
          </a:p>
        </p:txBody>
      </p:sp>
      <p:sp>
        <p:nvSpPr>
          <p:cNvPr id="4" name="Gleichschenkliges Dreieck 3"/>
          <p:cNvSpPr/>
          <p:nvPr/>
        </p:nvSpPr>
        <p:spPr bwMode="auto">
          <a:xfrm rot="5400000" flipH="1">
            <a:off x="3310758" y="3852041"/>
            <a:ext cx="609600" cy="525517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Gerade Verbindung 5"/>
          <p:cNvCxnSpPr>
            <a:endCxn id="4" idx="3"/>
          </p:cNvCxnSpPr>
          <p:nvPr/>
        </p:nvCxnSpPr>
        <p:spPr bwMode="auto">
          <a:xfrm>
            <a:off x="2971800" y="41148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Gerade Verbindung 227"/>
          <p:cNvCxnSpPr/>
          <p:nvPr/>
        </p:nvCxnSpPr>
        <p:spPr bwMode="auto">
          <a:xfrm>
            <a:off x="3886200" y="41148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Rechteck 228"/>
          <p:cNvSpPr/>
          <p:nvPr/>
        </p:nvSpPr>
        <p:spPr bwMode="auto">
          <a:xfrm>
            <a:off x="1066800" y="2667000"/>
            <a:ext cx="16002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Systeme</a:t>
            </a:r>
          </a:p>
        </p:txBody>
      </p:sp>
      <p:sp>
        <p:nvSpPr>
          <p:cNvPr id="342" name="Gleichschenkliges Dreieck 341"/>
          <p:cNvSpPr/>
          <p:nvPr/>
        </p:nvSpPr>
        <p:spPr bwMode="auto">
          <a:xfrm rot="5400000" flipH="1">
            <a:off x="4682358" y="2861441"/>
            <a:ext cx="609600" cy="525517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3" name="Gerade Verbindung 342"/>
          <p:cNvCxnSpPr/>
          <p:nvPr/>
        </p:nvCxnSpPr>
        <p:spPr bwMode="auto">
          <a:xfrm>
            <a:off x="5257800" y="31242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4" name="Gleichschenkliges Dreieck 343"/>
          <p:cNvSpPr/>
          <p:nvPr/>
        </p:nvSpPr>
        <p:spPr bwMode="auto">
          <a:xfrm rot="5400000" flipH="1">
            <a:off x="5596757" y="2861441"/>
            <a:ext cx="609600" cy="525517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5714999" y="3048000"/>
            <a:ext cx="152400" cy="152400"/>
            <a:chOff x="4267200" y="3048000"/>
            <a:chExt cx="304800" cy="228600"/>
          </a:xfrm>
        </p:grpSpPr>
        <p:cxnSp>
          <p:nvCxnSpPr>
            <p:cNvPr id="8" name="Gerade Verbindung 7"/>
            <p:cNvCxnSpPr/>
            <p:nvPr/>
          </p:nvCxnSpPr>
          <p:spPr bwMode="auto">
            <a:xfrm>
              <a:off x="4267200" y="3276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4419600" y="3048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5" name="Gerade Verbindung 344"/>
            <p:cNvCxnSpPr/>
            <p:nvPr/>
          </p:nvCxnSpPr>
          <p:spPr bwMode="auto">
            <a:xfrm>
              <a:off x="4419600" y="30480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Richtungspfeil 25"/>
          <p:cNvSpPr/>
          <p:nvPr/>
        </p:nvSpPr>
        <p:spPr bwMode="auto">
          <a:xfrm>
            <a:off x="3733800" y="2819400"/>
            <a:ext cx="457200" cy="609600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048000" y="2819400"/>
            <a:ext cx="4572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4419600" y="3048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696" name="Gerade Verbindung mit Pfeil 29695"/>
          <p:cNvCxnSpPr>
            <a:endCxn id="30" idx="0"/>
          </p:cNvCxnSpPr>
          <p:nvPr/>
        </p:nvCxnSpPr>
        <p:spPr bwMode="auto">
          <a:xfrm>
            <a:off x="4495800" y="26670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99" name="Gerade Verbindung 29698"/>
          <p:cNvCxnSpPr>
            <a:stCxn id="26" idx="3"/>
            <a:endCxn id="26" idx="3"/>
          </p:cNvCxnSpPr>
          <p:nvPr/>
        </p:nvCxnSpPr>
        <p:spPr bwMode="auto">
          <a:xfrm>
            <a:off x="4191000" y="31242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2" name="Gerade Verbindung 29701"/>
          <p:cNvCxnSpPr>
            <a:stCxn id="26" idx="3"/>
            <a:endCxn id="30" idx="2"/>
          </p:cNvCxnSpPr>
          <p:nvPr/>
        </p:nvCxnSpPr>
        <p:spPr bwMode="auto">
          <a:xfrm>
            <a:off x="4191000" y="3124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6" name="Gerade Verbindung 345"/>
          <p:cNvCxnSpPr>
            <a:stCxn id="30" idx="6"/>
          </p:cNvCxnSpPr>
          <p:nvPr/>
        </p:nvCxnSpPr>
        <p:spPr bwMode="auto">
          <a:xfrm>
            <a:off x="45720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5" name="Gerade Verbindung 29704"/>
          <p:cNvCxnSpPr>
            <a:stCxn id="344" idx="0"/>
          </p:cNvCxnSpPr>
          <p:nvPr/>
        </p:nvCxnSpPr>
        <p:spPr bwMode="auto">
          <a:xfrm>
            <a:off x="6164316" y="3124200"/>
            <a:ext cx="2364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7" name="Gerade Verbindung 29706"/>
          <p:cNvCxnSpPr/>
          <p:nvPr/>
        </p:nvCxnSpPr>
        <p:spPr bwMode="auto">
          <a:xfrm flipV="1">
            <a:off x="6400800" y="25146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9" name="Gerade Verbindung 29708"/>
          <p:cNvCxnSpPr/>
          <p:nvPr/>
        </p:nvCxnSpPr>
        <p:spPr bwMode="auto">
          <a:xfrm flipH="1">
            <a:off x="3276600" y="2514600"/>
            <a:ext cx="3124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1" name="Gerade Verbindung mit Pfeil 29710"/>
          <p:cNvCxnSpPr>
            <a:endCxn id="29" idx="0"/>
          </p:cNvCxnSpPr>
          <p:nvPr/>
        </p:nvCxnSpPr>
        <p:spPr bwMode="auto">
          <a:xfrm>
            <a:off x="3276600" y="25146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3" name="Pfeil nach rechts 29712"/>
          <p:cNvSpPr/>
          <p:nvPr/>
        </p:nvSpPr>
        <p:spPr bwMode="auto">
          <a:xfrm>
            <a:off x="3505200" y="3048000"/>
            <a:ext cx="228600" cy="152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2" name="Rechteck 351"/>
          <p:cNvSpPr/>
          <p:nvPr/>
        </p:nvSpPr>
        <p:spPr bwMode="auto">
          <a:xfrm>
            <a:off x="1066800" y="1600200"/>
            <a:ext cx="16002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Chip (Integrierte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Schaltung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4495800" y="4800600"/>
            <a:ext cx="1295400" cy="1828800"/>
            <a:chOff x="3657600" y="3733800"/>
            <a:chExt cx="1295400" cy="1828800"/>
          </a:xfrm>
        </p:grpSpPr>
        <p:sp>
          <p:nvSpPr>
            <p:cNvPr id="64" name="Rechteck 63"/>
            <p:cNvSpPr/>
            <p:nvPr/>
          </p:nvSpPr>
          <p:spPr bwMode="auto">
            <a:xfrm>
              <a:off x="3657600" y="3733800"/>
              <a:ext cx="1295400" cy="1828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Line 48"/>
            <p:cNvSpPr>
              <a:spLocks noChangeShapeType="1"/>
            </p:cNvSpPr>
            <p:nvPr/>
          </p:nvSpPr>
          <p:spPr bwMode="auto">
            <a:xfrm flipH="1">
              <a:off x="3810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 rot="-5400000">
              <a:off x="3924300" y="4000500"/>
              <a:ext cx="762000" cy="381000"/>
              <a:chOff x="1872" y="1776"/>
              <a:chExt cx="480" cy="240"/>
            </a:xfrm>
          </p:grpSpPr>
          <p:sp>
            <p:nvSpPr>
              <p:cNvPr id="89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0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1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2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3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4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5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4495800" y="5029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 flipH="1">
              <a:off x="4419600" y="5257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 flipH="1">
              <a:off x="43434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grpSp>
          <p:nvGrpSpPr>
            <p:cNvPr id="70" name="Group 51"/>
            <p:cNvGrpSpPr>
              <a:grpSpLocks/>
            </p:cNvGrpSpPr>
            <p:nvPr/>
          </p:nvGrpSpPr>
          <p:grpSpPr bwMode="auto">
            <a:xfrm rot="-5400000">
              <a:off x="3924300" y="4610100"/>
              <a:ext cx="762000" cy="381000"/>
              <a:chOff x="1872" y="1776"/>
              <a:chExt cx="480" cy="240"/>
            </a:xfrm>
          </p:grpSpPr>
          <p:sp>
            <p:nvSpPr>
              <p:cNvPr id="82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3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4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5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6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7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8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71" name="Line 48"/>
            <p:cNvSpPr>
              <a:spLocks noChangeShapeType="1"/>
            </p:cNvSpPr>
            <p:nvPr/>
          </p:nvSpPr>
          <p:spPr bwMode="auto">
            <a:xfrm rot="10800000" flipH="1">
              <a:off x="4495800" y="4495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2" name="Line 48"/>
            <p:cNvSpPr>
              <a:spLocks noChangeShapeType="1"/>
            </p:cNvSpPr>
            <p:nvPr/>
          </p:nvSpPr>
          <p:spPr bwMode="auto">
            <a:xfrm rot="10800000" flipH="1">
              <a:off x="3810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73" name="Gerade Verbindung 72"/>
            <p:cNvCxnSpPr/>
            <p:nvPr/>
          </p:nvCxnSpPr>
          <p:spPr bwMode="auto">
            <a:xfrm flipH="1">
              <a:off x="3962400" y="4800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4" name="Gruppieren 73"/>
            <p:cNvGrpSpPr/>
            <p:nvPr/>
          </p:nvGrpSpPr>
          <p:grpSpPr>
            <a:xfrm>
              <a:off x="3810000" y="4876800"/>
              <a:ext cx="304800" cy="381000"/>
              <a:chOff x="5562600" y="4191000"/>
              <a:chExt cx="304800" cy="381000"/>
            </a:xfrm>
          </p:grpSpPr>
          <p:cxnSp>
            <p:nvCxnSpPr>
              <p:cNvPr id="77" name="Gerade Verbindung 76"/>
              <p:cNvCxnSpPr/>
              <p:nvPr/>
            </p:nvCxnSpPr>
            <p:spPr bwMode="auto">
              <a:xfrm>
                <a:off x="57150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/>
            </p:nvCxnSpPr>
            <p:spPr bwMode="auto">
              <a:xfrm>
                <a:off x="5562600" y="4343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/>
            </p:nvCxnSpPr>
            <p:spPr bwMode="auto">
              <a:xfrm>
                <a:off x="5638800" y="4419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/>
            </p:nvCxnSpPr>
            <p:spPr bwMode="auto">
              <a:xfrm>
                <a:off x="5715000" y="4419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1" name="Line 62"/>
              <p:cNvSpPr>
                <a:spLocks noChangeShapeType="1"/>
              </p:cNvSpPr>
              <p:nvPr/>
            </p:nvSpPr>
            <p:spPr bwMode="auto">
              <a:xfrm flipH="1">
                <a:off x="5638800" y="45720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75" name="Gerade Verbindung 74"/>
            <p:cNvCxnSpPr/>
            <p:nvPr/>
          </p:nvCxnSpPr>
          <p:spPr bwMode="auto">
            <a:xfrm>
              <a:off x="3962400" y="48006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Textfeld 75"/>
            <p:cNvSpPr txBox="1"/>
            <p:nvPr/>
          </p:nvSpPr>
          <p:spPr>
            <a:xfrm>
              <a:off x="3657600" y="5257800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Source-</a:t>
              </a:r>
              <a:r>
                <a:rPr lang="de-DE" dirty="0" err="1" smtClean="0"/>
                <a:t>Folger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6132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Čuvar mesta za broj slajda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821FCE-446B-4E2A-B8FB-E0EB0ABF3D34}" type="slidenum">
              <a:rPr lang="de-DE" altLang="de-DE" sz="1400"/>
              <a:pPr eaLnBrk="1" hangingPunct="1"/>
              <a:t>26</a:t>
            </a:fld>
            <a:endParaRPr lang="de-DE" altLang="de-DE" sz="1400"/>
          </a:p>
        </p:txBody>
      </p:sp>
      <p:pic>
        <p:nvPicPr>
          <p:cNvPr id="1028" name="Picture 2" descr="MV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92150"/>
            <a:ext cx="50895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dirty="0" smtClean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505200" y="5181600"/>
            <a:ext cx="76200" cy="76200"/>
          </a:xfrm>
          <a:prstGeom prst="rect">
            <a:avLst/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2438400" y="4724401"/>
            <a:ext cx="1066800" cy="5333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438400" y="2438400"/>
            <a:ext cx="1143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152400" y="2438400"/>
            <a:ext cx="2286000" cy="2286000"/>
            <a:chOff x="228600" y="3962400"/>
            <a:chExt cx="2286000" cy="2286000"/>
          </a:xfrm>
        </p:grpSpPr>
        <p:sp>
          <p:nvSpPr>
            <p:cNvPr id="25" name="Rechteck 24"/>
            <p:cNvSpPr/>
            <p:nvPr/>
          </p:nvSpPr>
          <p:spPr bwMode="auto">
            <a:xfrm>
              <a:off x="228600" y="3962400"/>
              <a:ext cx="2286000" cy="2286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6" name="Group 51"/>
            <p:cNvGrpSpPr>
              <a:grpSpLocks/>
            </p:cNvGrpSpPr>
            <p:nvPr/>
          </p:nvGrpSpPr>
          <p:grpSpPr bwMode="auto">
            <a:xfrm rot="16200000">
              <a:off x="952500" y="4533900"/>
              <a:ext cx="762000" cy="381000"/>
              <a:chOff x="1872" y="1776"/>
              <a:chExt cx="480" cy="240"/>
            </a:xfrm>
          </p:grpSpPr>
          <p:sp>
            <p:nvSpPr>
              <p:cNvPr id="40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1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2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3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4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5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6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27" name="Gerade Verbindung 26"/>
            <p:cNvCxnSpPr/>
            <p:nvPr/>
          </p:nvCxnSpPr>
          <p:spPr bwMode="auto">
            <a:xfrm flipH="1">
              <a:off x="609600" y="47244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/>
          </p:nvCxnSpPr>
          <p:spPr bwMode="auto">
            <a:xfrm>
              <a:off x="609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Gleichschenkliges Dreieck 28"/>
            <p:cNvSpPr/>
            <p:nvPr/>
          </p:nvSpPr>
          <p:spPr bwMode="auto">
            <a:xfrm>
              <a:off x="381000" y="5181600"/>
              <a:ext cx="457200" cy="2286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0" name="Gerade Verbindung 29"/>
            <p:cNvCxnSpPr/>
            <p:nvPr/>
          </p:nvCxnSpPr>
          <p:spPr bwMode="auto">
            <a:xfrm>
              <a:off x="304800" y="5181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0"/>
            <p:cNvCxnSpPr/>
            <p:nvPr/>
          </p:nvCxnSpPr>
          <p:spPr bwMode="auto">
            <a:xfrm>
              <a:off x="609600" y="5410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/>
          </p:nvCxnSpPr>
          <p:spPr bwMode="auto">
            <a:xfrm>
              <a:off x="457200" y="5867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>
              <a:stCxn id="46" idx="0"/>
            </p:cNvCxnSpPr>
            <p:nvPr/>
          </p:nvCxnSpPr>
          <p:spPr bwMode="auto">
            <a:xfrm>
              <a:off x="15240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/>
          </p:nvCxnSpPr>
          <p:spPr bwMode="auto">
            <a:xfrm flipV="1">
              <a:off x="1828800" y="4876800"/>
              <a:ext cx="2286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/>
          </p:nvCxnSpPr>
          <p:spPr bwMode="auto">
            <a:xfrm>
              <a:off x="20574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/>
          </p:nvCxnSpPr>
          <p:spPr bwMode="auto">
            <a:xfrm>
              <a:off x="14478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/>
          </p:nvCxnSpPr>
          <p:spPr bwMode="auto">
            <a:xfrm>
              <a:off x="2362200" y="3962400"/>
              <a:ext cx="0" cy="2286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/>
          </p:nvCxnSpPr>
          <p:spPr bwMode="auto">
            <a:xfrm>
              <a:off x="228600" y="4114800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mit Pfeil 38"/>
            <p:cNvCxnSpPr/>
            <p:nvPr/>
          </p:nvCxnSpPr>
          <p:spPr bwMode="auto">
            <a:xfrm>
              <a:off x="1981200" y="4114800"/>
              <a:ext cx="0" cy="762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441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Pixelsensor</a:t>
            </a:r>
          </a:p>
          <a:p>
            <a:pPr eaLnBrk="1" hangingPunct="1"/>
            <a:r>
              <a:rPr lang="de-DE" sz="1400" dirty="0" smtClean="0"/>
              <a:t>Pixel:</a:t>
            </a:r>
          </a:p>
          <a:p>
            <a:pPr eaLnBrk="1" hangingPunct="1"/>
            <a:r>
              <a:rPr lang="de-DE" sz="1400" dirty="0" smtClean="0"/>
              <a:t>Diode, Sensor </a:t>
            </a:r>
          </a:p>
          <a:p>
            <a:pPr eaLnBrk="1" hangingPunct="1"/>
            <a:r>
              <a:rPr lang="de-DE" sz="1400" dirty="0" err="1" smtClean="0"/>
              <a:t>Sourcefolger</a:t>
            </a:r>
            <a:r>
              <a:rPr lang="de-DE" sz="1400" dirty="0" smtClean="0"/>
              <a:t>, Verstärker</a:t>
            </a:r>
          </a:p>
        </p:txBody>
      </p:sp>
    </p:spTree>
    <p:extLst>
      <p:ext uri="{BB962C8B-B14F-4D97-AF65-F5344CB8AC3E}">
        <p14:creationId xmlns:p14="http://schemas.microsoft.com/office/powerpoint/2010/main" val="17248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27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441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Pixel Schaltplan</a:t>
            </a:r>
          </a:p>
          <a:p>
            <a:pPr eaLnBrk="1" hangingPunct="1"/>
            <a:r>
              <a:rPr lang="de-DE" sz="1400" kern="0" dirty="0" smtClean="0"/>
              <a:t>Pixel Layout</a:t>
            </a:r>
          </a:p>
          <a:p>
            <a:pPr eaLnBrk="1" hangingPunct="1"/>
            <a:r>
              <a:rPr lang="de-DE" sz="1400" kern="0" dirty="0" smtClean="0"/>
              <a:t>DRC, LVS</a:t>
            </a:r>
          </a:p>
        </p:txBody>
      </p:sp>
      <p:grpSp>
        <p:nvGrpSpPr>
          <p:cNvPr id="5138" name="Gruppieren 5137"/>
          <p:cNvGrpSpPr/>
          <p:nvPr/>
        </p:nvGrpSpPr>
        <p:grpSpPr>
          <a:xfrm>
            <a:off x="228600" y="3962400"/>
            <a:ext cx="2286000" cy="2286000"/>
            <a:chOff x="228600" y="3962400"/>
            <a:chExt cx="2286000" cy="2286000"/>
          </a:xfrm>
        </p:grpSpPr>
        <p:sp>
          <p:nvSpPr>
            <p:cNvPr id="5124" name="Rechteck 5123"/>
            <p:cNvSpPr/>
            <p:nvPr/>
          </p:nvSpPr>
          <p:spPr bwMode="auto">
            <a:xfrm>
              <a:off x="228600" y="3962400"/>
              <a:ext cx="2286000" cy="2286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 rot="16200000">
              <a:off x="952500" y="4533900"/>
              <a:ext cx="762000" cy="381000"/>
              <a:chOff x="1872" y="1776"/>
              <a:chExt cx="480" cy="240"/>
            </a:xfrm>
          </p:grpSpPr>
          <p:sp>
            <p:nvSpPr>
              <p:cNvPr id="6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0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1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3" name="Gerade Verbindung 2"/>
            <p:cNvCxnSpPr/>
            <p:nvPr/>
          </p:nvCxnSpPr>
          <p:spPr bwMode="auto">
            <a:xfrm flipH="1">
              <a:off x="609600" y="47244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609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Gleichschenkliges Dreieck 14"/>
            <p:cNvSpPr/>
            <p:nvPr/>
          </p:nvSpPr>
          <p:spPr bwMode="auto">
            <a:xfrm>
              <a:off x="381000" y="5181600"/>
              <a:ext cx="457200" cy="2286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 bwMode="auto">
            <a:xfrm>
              <a:off x="304800" y="5181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609600" y="5410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457200" y="5867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>
              <a:stCxn id="13" idx="0"/>
            </p:cNvCxnSpPr>
            <p:nvPr/>
          </p:nvCxnSpPr>
          <p:spPr bwMode="auto">
            <a:xfrm>
              <a:off x="15240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 flipV="1">
              <a:off x="1828800" y="4876800"/>
              <a:ext cx="2286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/>
          </p:nvCxnSpPr>
          <p:spPr bwMode="auto">
            <a:xfrm>
              <a:off x="20574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/>
          </p:nvCxnSpPr>
          <p:spPr bwMode="auto">
            <a:xfrm>
              <a:off x="14478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0" name="Gerade Verbindung 5119"/>
            <p:cNvCxnSpPr/>
            <p:nvPr/>
          </p:nvCxnSpPr>
          <p:spPr bwMode="auto">
            <a:xfrm>
              <a:off x="2362200" y="3962400"/>
              <a:ext cx="0" cy="2286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8" name="Gerade Verbindung 5127"/>
            <p:cNvCxnSpPr/>
            <p:nvPr/>
          </p:nvCxnSpPr>
          <p:spPr bwMode="auto">
            <a:xfrm>
              <a:off x="228600" y="4114800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0" name="Gerade Verbindung mit Pfeil 5129"/>
            <p:cNvCxnSpPr/>
            <p:nvPr/>
          </p:nvCxnSpPr>
          <p:spPr bwMode="auto">
            <a:xfrm>
              <a:off x="1981200" y="4114800"/>
              <a:ext cx="0" cy="762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84702"/>
              </p:ext>
            </p:extLst>
          </p:nvPr>
        </p:nvGraphicFramePr>
        <p:xfrm>
          <a:off x="3505200" y="2209800"/>
          <a:ext cx="5257800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9" name="CorelDRAW" r:id="rId3" imgW="10858195" imgH="8203928" progId="CorelDRAW.Graphic.14">
                  <p:embed/>
                </p:oleObj>
              </mc:Choice>
              <mc:Fallback>
                <p:oleObj name="CorelDRAW" r:id="rId3" imgW="10858195" imgH="8203928" progId="CorelDRAW.Graphic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9800"/>
                        <a:ext cx="5257800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0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28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441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Pixel</a:t>
            </a:r>
          </a:p>
          <a:p>
            <a:pPr eaLnBrk="1" hangingPunct="1"/>
            <a:r>
              <a:rPr lang="de-DE" sz="1400" kern="0" dirty="0" smtClean="0"/>
              <a:t>Pixel Spalte</a:t>
            </a:r>
          </a:p>
          <a:p>
            <a:pPr eaLnBrk="1" hangingPunct="1"/>
            <a:r>
              <a:rPr lang="de-DE" sz="1400" kern="0" dirty="0" smtClean="0"/>
              <a:t>Pixel Matrix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35814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138" name="Gruppieren 5137"/>
          <p:cNvGrpSpPr/>
          <p:nvPr/>
        </p:nvGrpSpPr>
        <p:grpSpPr>
          <a:xfrm>
            <a:off x="228600" y="3962400"/>
            <a:ext cx="2286000" cy="2286000"/>
            <a:chOff x="228600" y="3962400"/>
            <a:chExt cx="2286000" cy="2286000"/>
          </a:xfrm>
        </p:grpSpPr>
        <p:sp>
          <p:nvSpPr>
            <p:cNvPr id="5124" name="Rechteck 5123"/>
            <p:cNvSpPr/>
            <p:nvPr/>
          </p:nvSpPr>
          <p:spPr bwMode="auto">
            <a:xfrm>
              <a:off x="228600" y="3962400"/>
              <a:ext cx="2286000" cy="2286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 rot="16200000">
              <a:off x="952500" y="4533900"/>
              <a:ext cx="762000" cy="381000"/>
              <a:chOff x="1872" y="1776"/>
              <a:chExt cx="480" cy="240"/>
            </a:xfrm>
          </p:grpSpPr>
          <p:sp>
            <p:nvSpPr>
              <p:cNvPr id="6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0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1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3" name="Gerade Verbindung 2"/>
            <p:cNvCxnSpPr/>
            <p:nvPr/>
          </p:nvCxnSpPr>
          <p:spPr bwMode="auto">
            <a:xfrm flipH="1">
              <a:off x="609600" y="47244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609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Gleichschenkliges Dreieck 14"/>
            <p:cNvSpPr/>
            <p:nvPr/>
          </p:nvSpPr>
          <p:spPr bwMode="auto">
            <a:xfrm>
              <a:off x="381000" y="5181600"/>
              <a:ext cx="457200" cy="2286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 bwMode="auto">
            <a:xfrm>
              <a:off x="304800" y="5181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609600" y="5410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457200" y="5867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>
              <a:stCxn id="13" idx="0"/>
            </p:cNvCxnSpPr>
            <p:nvPr/>
          </p:nvCxnSpPr>
          <p:spPr bwMode="auto">
            <a:xfrm>
              <a:off x="15240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 flipV="1">
              <a:off x="1828800" y="4876800"/>
              <a:ext cx="2286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/>
          </p:nvCxnSpPr>
          <p:spPr bwMode="auto">
            <a:xfrm>
              <a:off x="20574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/>
          </p:nvCxnSpPr>
          <p:spPr bwMode="auto">
            <a:xfrm>
              <a:off x="14478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0" name="Gerade Verbindung 5119"/>
            <p:cNvCxnSpPr/>
            <p:nvPr/>
          </p:nvCxnSpPr>
          <p:spPr bwMode="auto">
            <a:xfrm>
              <a:off x="2362200" y="3962400"/>
              <a:ext cx="0" cy="2286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8" name="Gerade Verbindung 5127"/>
            <p:cNvCxnSpPr/>
            <p:nvPr/>
          </p:nvCxnSpPr>
          <p:spPr bwMode="auto">
            <a:xfrm>
              <a:off x="228600" y="4114800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0" name="Gerade Verbindung mit Pfeil 5129"/>
            <p:cNvCxnSpPr/>
            <p:nvPr/>
          </p:nvCxnSpPr>
          <p:spPr bwMode="auto">
            <a:xfrm>
              <a:off x="1981200" y="4114800"/>
              <a:ext cx="0" cy="762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37" name="Gruppieren 5136"/>
          <p:cNvGrpSpPr/>
          <p:nvPr/>
        </p:nvGrpSpPr>
        <p:grpSpPr>
          <a:xfrm>
            <a:off x="3657600" y="3124200"/>
            <a:ext cx="304800" cy="457200"/>
            <a:chOff x="4267200" y="3048000"/>
            <a:chExt cx="304800" cy="457200"/>
          </a:xfrm>
        </p:grpSpPr>
        <p:sp>
          <p:nvSpPr>
            <p:cNvPr id="5131" name="Rechteck 5130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133" name="Gerade Verbindung 5132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uppieren 50"/>
          <p:cNvGrpSpPr/>
          <p:nvPr/>
        </p:nvGrpSpPr>
        <p:grpSpPr>
          <a:xfrm>
            <a:off x="3657600" y="3505200"/>
            <a:ext cx="304800" cy="457200"/>
            <a:chOff x="4267200" y="3048000"/>
            <a:chExt cx="304800" cy="457200"/>
          </a:xfrm>
        </p:grpSpPr>
        <p:sp>
          <p:nvSpPr>
            <p:cNvPr id="52" name="Rechteck 51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3" name="Gerade Verbindung 52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uppieren 53"/>
          <p:cNvGrpSpPr/>
          <p:nvPr/>
        </p:nvGrpSpPr>
        <p:grpSpPr>
          <a:xfrm>
            <a:off x="3657600" y="3886200"/>
            <a:ext cx="304800" cy="457200"/>
            <a:chOff x="4267200" y="3048000"/>
            <a:chExt cx="304800" cy="457200"/>
          </a:xfrm>
        </p:grpSpPr>
        <p:sp>
          <p:nvSpPr>
            <p:cNvPr id="55" name="Rechteck 54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6" name="Gerade Verbindung 55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7" name="Gruppieren 56"/>
          <p:cNvGrpSpPr/>
          <p:nvPr/>
        </p:nvGrpSpPr>
        <p:grpSpPr>
          <a:xfrm>
            <a:off x="3657600" y="4267200"/>
            <a:ext cx="304800" cy="457200"/>
            <a:chOff x="4267200" y="3048000"/>
            <a:chExt cx="304800" cy="457200"/>
          </a:xfrm>
        </p:grpSpPr>
        <p:sp>
          <p:nvSpPr>
            <p:cNvPr id="58" name="Rechteck 57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9" name="Gerade Verbindung 58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0" name="Gruppieren 59"/>
          <p:cNvGrpSpPr/>
          <p:nvPr/>
        </p:nvGrpSpPr>
        <p:grpSpPr>
          <a:xfrm>
            <a:off x="3657600" y="4648200"/>
            <a:ext cx="304800" cy="457200"/>
            <a:chOff x="4267200" y="3048000"/>
            <a:chExt cx="304800" cy="457200"/>
          </a:xfrm>
        </p:grpSpPr>
        <p:sp>
          <p:nvSpPr>
            <p:cNvPr id="61" name="Rechteck 60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2" name="Gerade Verbindung 61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3" name="Gruppieren 62"/>
          <p:cNvGrpSpPr/>
          <p:nvPr/>
        </p:nvGrpSpPr>
        <p:grpSpPr>
          <a:xfrm>
            <a:off x="3657600" y="5029200"/>
            <a:ext cx="304800" cy="457200"/>
            <a:chOff x="4267200" y="3048000"/>
            <a:chExt cx="304800" cy="457200"/>
          </a:xfrm>
        </p:grpSpPr>
        <p:sp>
          <p:nvSpPr>
            <p:cNvPr id="64" name="Rechteck 63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5" name="Gerade Verbindung 64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6" name="Gruppieren 65"/>
          <p:cNvGrpSpPr/>
          <p:nvPr/>
        </p:nvGrpSpPr>
        <p:grpSpPr>
          <a:xfrm>
            <a:off x="3657600" y="5410200"/>
            <a:ext cx="304800" cy="457200"/>
            <a:chOff x="4267200" y="3048000"/>
            <a:chExt cx="304800" cy="457200"/>
          </a:xfrm>
        </p:grpSpPr>
        <p:sp>
          <p:nvSpPr>
            <p:cNvPr id="67" name="Rechteck 66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8" name="Gerade Verbindung 67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uppieren 68"/>
          <p:cNvGrpSpPr/>
          <p:nvPr/>
        </p:nvGrpSpPr>
        <p:grpSpPr>
          <a:xfrm>
            <a:off x="3657600" y="5791200"/>
            <a:ext cx="304800" cy="457200"/>
            <a:chOff x="4267200" y="3048000"/>
            <a:chExt cx="304800" cy="457200"/>
          </a:xfrm>
        </p:grpSpPr>
        <p:sp>
          <p:nvSpPr>
            <p:cNvPr id="70" name="Rechteck 69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1" name="Gerade Verbindung 70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2" name="Rechteck 71"/>
          <p:cNvSpPr/>
          <p:nvPr/>
        </p:nvSpPr>
        <p:spPr bwMode="auto">
          <a:xfrm>
            <a:off x="53340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Rechteck 72"/>
          <p:cNvSpPr/>
          <p:nvPr/>
        </p:nvSpPr>
        <p:spPr bwMode="auto">
          <a:xfrm>
            <a:off x="57912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Rechteck 73"/>
          <p:cNvSpPr/>
          <p:nvPr/>
        </p:nvSpPr>
        <p:spPr bwMode="auto">
          <a:xfrm>
            <a:off x="62484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67056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2667000" y="50292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mit Pfeil 75"/>
          <p:cNvCxnSpPr/>
          <p:nvPr/>
        </p:nvCxnSpPr>
        <p:spPr bwMode="auto">
          <a:xfrm>
            <a:off x="4419600" y="50292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echteck 76"/>
          <p:cNvSpPr/>
          <p:nvPr/>
        </p:nvSpPr>
        <p:spPr bwMode="auto">
          <a:xfrm>
            <a:off x="71628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Rechteck 77"/>
          <p:cNvSpPr/>
          <p:nvPr/>
        </p:nvSpPr>
        <p:spPr bwMode="auto">
          <a:xfrm>
            <a:off x="76200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9" name="Gruppieren 78"/>
          <p:cNvGrpSpPr/>
          <p:nvPr/>
        </p:nvGrpSpPr>
        <p:grpSpPr>
          <a:xfrm>
            <a:off x="7696200" y="3124200"/>
            <a:ext cx="304800" cy="457200"/>
            <a:chOff x="4267200" y="3048000"/>
            <a:chExt cx="304800" cy="457200"/>
          </a:xfrm>
        </p:grpSpPr>
        <p:sp>
          <p:nvSpPr>
            <p:cNvPr id="80" name="Rechteck 79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1" name="Gerade Verbindung 80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775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Čuvar mesta za broj slajda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821FCE-446B-4E2A-B8FB-E0EB0ABF3D34}" type="slidenum">
              <a:rPr lang="de-DE" altLang="de-DE" sz="1400"/>
              <a:pPr eaLnBrk="1" hangingPunct="1"/>
              <a:t>29</a:t>
            </a:fld>
            <a:endParaRPr lang="de-DE" altLang="de-DE" sz="1400"/>
          </a:p>
        </p:txBody>
      </p:sp>
      <p:pic>
        <p:nvPicPr>
          <p:cNvPr id="1028" name="Picture 2" descr="M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92150"/>
            <a:ext cx="50895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252663" y="692150"/>
          <a:ext cx="446087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7" name="CorelDRAW" r:id="rId4" imgW="853034" imgH="11418590" progId="CorelDRAW.Graphic.14">
                  <p:embed/>
                </p:oleObj>
              </mc:Choice>
              <mc:Fallback>
                <p:oleObj name="CorelDRAW" r:id="rId4" imgW="853034" imgH="1141859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692150"/>
                        <a:ext cx="446087" cy="597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3563938" y="1628775"/>
            <a:ext cx="71437" cy="935038"/>
          </a:xfrm>
          <a:prstGeom prst="rect">
            <a:avLst/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2627313" y="765175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2700338" y="2565400"/>
            <a:ext cx="86360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3702889" y="1858963"/>
            <a:ext cx="942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FFFFFF"/>
                </a:solidFill>
              </a:rPr>
              <a:t>ADC </a:t>
            </a:r>
            <a:r>
              <a:rPr lang="en-US" altLang="de-DE" dirty="0" err="1" smtClean="0">
                <a:solidFill>
                  <a:srgbClr val="FFFFFF"/>
                </a:solidFill>
              </a:rPr>
              <a:t>Kanal</a:t>
            </a:r>
            <a:endParaRPr lang="en-US" altLang="de-DE" dirty="0">
              <a:solidFill>
                <a:srgbClr val="FFFFFF"/>
              </a:solidFill>
            </a:endParaRP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5863305" y="2565400"/>
            <a:ext cx="9781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FFFFFF"/>
                </a:solidFill>
              </a:rPr>
              <a:t>Pixel </a:t>
            </a:r>
            <a:r>
              <a:rPr lang="en-US" altLang="de-DE" dirty="0" smtClean="0">
                <a:solidFill>
                  <a:srgbClr val="FFFFFF"/>
                </a:solidFill>
              </a:rPr>
              <a:t>Matrix</a:t>
            </a:r>
            <a:endParaRPr lang="en-US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/>
              <a:t>Vorlesungen und </a:t>
            </a:r>
            <a:r>
              <a:rPr lang="de-DE" sz="1400" dirty="0" smtClean="0"/>
              <a:t>praktische Übungen mit Chipdesign-Software (CIP-Pool am IMS)</a:t>
            </a:r>
          </a:p>
          <a:p>
            <a:pPr eaLnBrk="1" hangingPunct="1"/>
            <a:r>
              <a:rPr lang="de-DE" sz="1400" dirty="0" smtClean="0"/>
              <a:t>Übungen ab November</a:t>
            </a:r>
          </a:p>
          <a:p>
            <a:pPr eaLnBrk="1" hangingPunct="1"/>
            <a:r>
              <a:rPr lang="de-DE" sz="1400" dirty="0" smtClean="0"/>
              <a:t>Kontakt: </a:t>
            </a:r>
            <a:r>
              <a:rPr lang="de-DE" sz="1400" u="sng" dirty="0" smtClean="0">
                <a:hlinkClick r:id="rId3"/>
              </a:rPr>
              <a:t>ivan.peric@kit.edu</a:t>
            </a:r>
            <a:endParaRPr lang="de-DE" sz="1400" u="sng" dirty="0" smtClean="0"/>
          </a:p>
          <a:p>
            <a:pPr eaLnBrk="1" hangingPunct="1"/>
            <a:r>
              <a:rPr lang="de-DE" sz="1400" dirty="0" smtClean="0"/>
              <a:t>Kontakt: </a:t>
            </a:r>
            <a:r>
              <a:rPr lang="de-DE" sz="1400" u="sng" dirty="0" smtClean="0">
                <a:hlinkClick r:id="rId4"/>
              </a:rPr>
              <a:t>richard.leys@kit.edu</a:t>
            </a:r>
            <a:endParaRPr lang="de-DE" sz="1400" u="sng" dirty="0" smtClean="0"/>
          </a:p>
          <a:p>
            <a:pPr eaLnBrk="1" hangingPunct="1"/>
            <a:r>
              <a:rPr lang="de-DE" sz="1400" dirty="0" smtClean="0"/>
              <a:t>Inhalt ist neu – neue Skripten bald</a:t>
            </a:r>
          </a:p>
          <a:p>
            <a:pPr eaLnBrk="1" hangingPunct="1"/>
            <a:r>
              <a:rPr lang="de-DE" sz="1400" dirty="0"/>
              <a:t>https://www.ims.kit.edu/324_201.php</a:t>
            </a:r>
            <a:endParaRPr lang="de-DE" sz="1400" dirty="0" smtClean="0"/>
          </a:p>
          <a:p>
            <a:pPr marL="0" indent="0" eaLnBrk="1" hangingPunct="1">
              <a:buNone/>
            </a:pPr>
            <a:endParaRPr lang="de-DE" sz="14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26718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30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 smtClean="0"/>
              <a:t>ADC</a:t>
            </a:r>
          </a:p>
        </p:txBody>
      </p:sp>
      <p:pic>
        <p:nvPicPr>
          <p:cNvPr id="5" name="Picture 2" descr="A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259013"/>
            <a:ext cx="7056438" cy="164782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49375" y="4038600"/>
            <a:ext cx="6934200" cy="304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78175" y="4038600"/>
            <a:ext cx="41910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16200000">
            <a:off x="8283575" y="40386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16200000">
            <a:off x="8283575" y="43434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6200000">
            <a:off x="8588375" y="3886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8588375" y="41910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 rot="16200000">
            <a:off x="8664575" y="3962400"/>
            <a:ext cx="152400" cy="152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 rot="16200000">
            <a:off x="8664575" y="4267200"/>
            <a:ext cx="152400" cy="152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rot="16200000">
            <a:off x="8359775" y="4419600"/>
            <a:ext cx="152400" cy="152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 rot="16200000">
            <a:off x="8359775" y="4114800"/>
            <a:ext cx="152400" cy="152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" name="Rectangle 14" descr="Horizontale Steine"/>
          <p:cNvSpPr>
            <a:spLocks noChangeArrowheads="1"/>
          </p:cNvSpPr>
          <p:nvPr/>
        </p:nvSpPr>
        <p:spPr bwMode="auto">
          <a:xfrm>
            <a:off x="7902575" y="4038600"/>
            <a:ext cx="2286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7673975" y="3962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750175" y="3962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rot="10800000">
            <a:off x="7445375" y="41910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7750175" y="4114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7292975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6988175" y="4114800"/>
            <a:ext cx="304800" cy="152400"/>
            <a:chOff x="3840" y="2784"/>
            <a:chExt cx="336" cy="96"/>
          </a:xfrm>
        </p:grpSpPr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3840" y="2832"/>
              <a:ext cx="9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3936" y="2784"/>
              <a:ext cx="4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4032" y="2832"/>
              <a:ext cx="4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984" y="2784"/>
              <a:ext cx="48" cy="9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080" y="2832"/>
              <a:ext cx="9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" name="Line 26"/>
          <p:cNvSpPr>
            <a:spLocks noChangeShapeType="1"/>
          </p:cNvSpPr>
          <p:nvPr/>
        </p:nvSpPr>
        <p:spPr bwMode="auto">
          <a:xfrm flipH="1" flipV="1">
            <a:off x="6962775" y="41148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 flipV="1">
            <a:off x="6911975" y="41148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759575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 rot="16200000">
            <a:off x="6454775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 flipV="1">
            <a:off x="65817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 flipV="1">
            <a:off x="65309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6378575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6581775" y="39624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66833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6607175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 flipH="1">
            <a:off x="6302375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63785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6073775" y="4114800"/>
            <a:ext cx="304800" cy="152400"/>
            <a:chOff x="3840" y="2784"/>
            <a:chExt cx="336" cy="96"/>
          </a:xfrm>
        </p:grpSpPr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3840" y="2832"/>
              <a:ext cx="9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V="1">
              <a:off x="3936" y="2784"/>
              <a:ext cx="4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V="1">
              <a:off x="4032" y="2832"/>
              <a:ext cx="4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3984" y="2784"/>
              <a:ext cx="48" cy="9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4080" y="2832"/>
              <a:ext cx="9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" name="Line 44"/>
          <p:cNvSpPr>
            <a:spLocks noChangeShapeType="1"/>
          </p:cNvSpPr>
          <p:nvPr/>
        </p:nvSpPr>
        <p:spPr bwMode="auto">
          <a:xfrm flipH="1" flipV="1">
            <a:off x="5819775" y="41148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 flipV="1">
            <a:off x="5768975" y="41148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5616575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5819775" y="41910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 flipH="1">
            <a:off x="5845175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AutoShape 49"/>
          <p:cNvSpPr>
            <a:spLocks noChangeArrowheads="1"/>
          </p:cNvSpPr>
          <p:nvPr/>
        </p:nvSpPr>
        <p:spPr bwMode="auto">
          <a:xfrm rot="16200000">
            <a:off x="5235575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 flipH="1" flipV="1">
            <a:off x="53625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H="1" flipV="1">
            <a:off x="53117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5159375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5362575" y="39624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>
            <a:off x="54641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H="1">
            <a:off x="5540375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51593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5006975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H="1">
            <a:off x="5387975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AutoShape 59"/>
          <p:cNvSpPr>
            <a:spLocks noChangeArrowheads="1"/>
          </p:cNvSpPr>
          <p:nvPr/>
        </p:nvSpPr>
        <p:spPr bwMode="auto">
          <a:xfrm rot="16200000">
            <a:off x="4473575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 flipV="1">
            <a:off x="46005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 flipH="1" flipV="1">
            <a:off x="45497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4397375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4600575" y="39624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>
            <a:off x="47021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" name="Line 65"/>
          <p:cNvSpPr>
            <a:spLocks noChangeShapeType="1"/>
          </p:cNvSpPr>
          <p:nvPr/>
        </p:nvSpPr>
        <p:spPr bwMode="auto">
          <a:xfrm>
            <a:off x="43973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 flipH="1">
            <a:off x="4244975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Line 67"/>
          <p:cNvSpPr>
            <a:spLocks noChangeShapeType="1"/>
          </p:cNvSpPr>
          <p:nvPr/>
        </p:nvSpPr>
        <p:spPr bwMode="auto">
          <a:xfrm flipH="1">
            <a:off x="4625975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" name="Line 68"/>
          <p:cNvSpPr>
            <a:spLocks noChangeShapeType="1"/>
          </p:cNvSpPr>
          <p:nvPr/>
        </p:nvSpPr>
        <p:spPr bwMode="auto">
          <a:xfrm>
            <a:off x="3635375" y="40386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 flipH="1">
            <a:off x="3559175" y="4114800"/>
            <a:ext cx="7620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 rot="10800000">
            <a:off x="3635375" y="41910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>
            <a:off x="3787775" y="40386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 flipH="1">
            <a:off x="3711575" y="4114800"/>
            <a:ext cx="7620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 rot="10800000">
            <a:off x="3787775" y="41910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" name="Line 74"/>
          <p:cNvSpPr>
            <a:spLocks noChangeShapeType="1"/>
          </p:cNvSpPr>
          <p:nvPr/>
        </p:nvSpPr>
        <p:spPr bwMode="auto">
          <a:xfrm>
            <a:off x="3330575" y="40386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Line 75"/>
          <p:cNvSpPr>
            <a:spLocks noChangeShapeType="1"/>
          </p:cNvSpPr>
          <p:nvPr/>
        </p:nvSpPr>
        <p:spPr bwMode="auto">
          <a:xfrm flipH="1">
            <a:off x="3254375" y="4114800"/>
            <a:ext cx="7620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" name="Line 76"/>
          <p:cNvSpPr>
            <a:spLocks noChangeShapeType="1"/>
          </p:cNvSpPr>
          <p:nvPr/>
        </p:nvSpPr>
        <p:spPr bwMode="auto">
          <a:xfrm rot="10800000">
            <a:off x="3330575" y="41910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" name="Line 77"/>
          <p:cNvSpPr>
            <a:spLocks noChangeShapeType="1"/>
          </p:cNvSpPr>
          <p:nvPr/>
        </p:nvSpPr>
        <p:spPr bwMode="auto">
          <a:xfrm>
            <a:off x="3482975" y="40386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" name="Line 78"/>
          <p:cNvSpPr>
            <a:spLocks noChangeShapeType="1"/>
          </p:cNvSpPr>
          <p:nvPr/>
        </p:nvSpPr>
        <p:spPr bwMode="auto">
          <a:xfrm flipH="1">
            <a:off x="3406775" y="4114800"/>
            <a:ext cx="7620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" name="Line 79"/>
          <p:cNvSpPr>
            <a:spLocks noChangeShapeType="1"/>
          </p:cNvSpPr>
          <p:nvPr/>
        </p:nvSpPr>
        <p:spPr bwMode="auto">
          <a:xfrm rot="10800000">
            <a:off x="3482975" y="41910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" name="AutoShape 80"/>
          <p:cNvSpPr>
            <a:spLocks noChangeArrowheads="1"/>
          </p:cNvSpPr>
          <p:nvPr/>
        </p:nvSpPr>
        <p:spPr bwMode="auto">
          <a:xfrm rot="16200000">
            <a:off x="2720975" y="4114800"/>
            <a:ext cx="3048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>
            <a:off x="2949575" y="4114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2949575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Rectangle 83" descr="Horizontale Steine"/>
          <p:cNvSpPr>
            <a:spLocks noChangeArrowheads="1"/>
          </p:cNvSpPr>
          <p:nvPr/>
        </p:nvSpPr>
        <p:spPr bwMode="auto">
          <a:xfrm>
            <a:off x="1806575" y="4038600"/>
            <a:ext cx="5334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8" name="Oval 84"/>
          <p:cNvSpPr>
            <a:spLocks noChangeArrowheads="1"/>
          </p:cNvSpPr>
          <p:nvPr/>
        </p:nvSpPr>
        <p:spPr bwMode="auto">
          <a:xfrm>
            <a:off x="1425575" y="3962400"/>
            <a:ext cx="304800" cy="3048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9" name="Rectangle 85"/>
          <p:cNvSpPr>
            <a:spLocks noChangeArrowheads="1"/>
          </p:cNvSpPr>
          <p:nvPr/>
        </p:nvSpPr>
        <p:spPr bwMode="auto">
          <a:xfrm>
            <a:off x="1577975" y="3962400"/>
            <a:ext cx="152400" cy="304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0" name="Freeform 86"/>
          <p:cNvSpPr>
            <a:spLocks/>
          </p:cNvSpPr>
          <p:nvPr/>
        </p:nvSpPr>
        <p:spPr bwMode="auto">
          <a:xfrm>
            <a:off x="1577975" y="3962400"/>
            <a:ext cx="152400" cy="3048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0 h 96"/>
              <a:gd name="T4" fmla="*/ 96 w 96"/>
              <a:gd name="T5" fmla="*/ 96 h 96"/>
              <a:gd name="T6" fmla="*/ 0 w 96"/>
              <a:gd name="T7" fmla="*/ 96 h 9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96"/>
              <a:gd name="T14" fmla="*/ 96 w 96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96">
                <a:moveTo>
                  <a:pt x="0" y="0"/>
                </a:move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1" name="Line 87"/>
          <p:cNvSpPr>
            <a:spLocks noChangeShapeType="1"/>
          </p:cNvSpPr>
          <p:nvPr/>
        </p:nvSpPr>
        <p:spPr bwMode="auto">
          <a:xfrm>
            <a:off x="1730375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" name="Line 88"/>
          <p:cNvSpPr>
            <a:spLocks noChangeShapeType="1"/>
          </p:cNvSpPr>
          <p:nvPr/>
        </p:nvSpPr>
        <p:spPr bwMode="auto">
          <a:xfrm>
            <a:off x="1730375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Line 89"/>
          <p:cNvSpPr>
            <a:spLocks noChangeShapeType="1"/>
          </p:cNvSpPr>
          <p:nvPr/>
        </p:nvSpPr>
        <p:spPr bwMode="auto">
          <a:xfrm>
            <a:off x="1349375" y="4114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4" name="Group 90"/>
          <p:cNvGrpSpPr>
            <a:grpSpLocks/>
          </p:cNvGrpSpPr>
          <p:nvPr/>
        </p:nvGrpSpPr>
        <p:grpSpPr bwMode="auto">
          <a:xfrm>
            <a:off x="3863975" y="4038600"/>
            <a:ext cx="1676400" cy="152400"/>
            <a:chOff x="1104" y="2928"/>
            <a:chExt cx="1824" cy="96"/>
          </a:xfrm>
        </p:grpSpPr>
        <p:sp>
          <p:nvSpPr>
            <p:cNvPr id="95" name="Arc 91"/>
            <p:cNvSpPr>
              <a:spLocks/>
            </p:cNvSpPr>
            <p:nvPr/>
          </p:nvSpPr>
          <p:spPr bwMode="auto">
            <a:xfrm>
              <a:off x="2016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96" name="Arc 92"/>
            <p:cNvSpPr>
              <a:spLocks/>
            </p:cNvSpPr>
            <p:nvPr/>
          </p:nvSpPr>
          <p:spPr bwMode="auto">
            <a:xfrm flipH="1">
              <a:off x="1104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97" name="Group 93"/>
          <p:cNvGrpSpPr>
            <a:grpSpLocks/>
          </p:cNvGrpSpPr>
          <p:nvPr/>
        </p:nvGrpSpPr>
        <p:grpSpPr bwMode="auto">
          <a:xfrm flipV="1">
            <a:off x="3787775" y="4267200"/>
            <a:ext cx="1676400" cy="152400"/>
            <a:chOff x="1104" y="2928"/>
            <a:chExt cx="1824" cy="96"/>
          </a:xfrm>
        </p:grpSpPr>
        <p:sp>
          <p:nvSpPr>
            <p:cNvPr id="98" name="Arc 94"/>
            <p:cNvSpPr>
              <a:spLocks/>
            </p:cNvSpPr>
            <p:nvPr/>
          </p:nvSpPr>
          <p:spPr bwMode="auto">
            <a:xfrm>
              <a:off x="2016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99" name="Arc 95"/>
            <p:cNvSpPr>
              <a:spLocks/>
            </p:cNvSpPr>
            <p:nvPr/>
          </p:nvSpPr>
          <p:spPr bwMode="auto">
            <a:xfrm flipH="1">
              <a:off x="1104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00" name="Group 96"/>
          <p:cNvGrpSpPr>
            <a:grpSpLocks/>
          </p:cNvGrpSpPr>
          <p:nvPr/>
        </p:nvGrpSpPr>
        <p:grpSpPr bwMode="auto">
          <a:xfrm flipV="1">
            <a:off x="3330575" y="4267200"/>
            <a:ext cx="1371600" cy="152400"/>
            <a:chOff x="1104" y="2928"/>
            <a:chExt cx="1824" cy="96"/>
          </a:xfrm>
        </p:grpSpPr>
        <p:sp>
          <p:nvSpPr>
            <p:cNvPr id="101" name="Arc 97"/>
            <p:cNvSpPr>
              <a:spLocks/>
            </p:cNvSpPr>
            <p:nvPr/>
          </p:nvSpPr>
          <p:spPr bwMode="auto">
            <a:xfrm>
              <a:off x="2016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2" name="Arc 98"/>
            <p:cNvSpPr>
              <a:spLocks/>
            </p:cNvSpPr>
            <p:nvPr/>
          </p:nvSpPr>
          <p:spPr bwMode="auto">
            <a:xfrm flipH="1">
              <a:off x="1104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03" name="Group 99"/>
          <p:cNvGrpSpPr>
            <a:grpSpLocks/>
          </p:cNvGrpSpPr>
          <p:nvPr/>
        </p:nvGrpSpPr>
        <p:grpSpPr bwMode="auto">
          <a:xfrm flipV="1">
            <a:off x="3787775" y="4191000"/>
            <a:ext cx="1371600" cy="152400"/>
            <a:chOff x="1104" y="2928"/>
            <a:chExt cx="1824" cy="96"/>
          </a:xfrm>
        </p:grpSpPr>
        <p:sp>
          <p:nvSpPr>
            <p:cNvPr id="104" name="Arc 100"/>
            <p:cNvSpPr>
              <a:spLocks/>
            </p:cNvSpPr>
            <p:nvPr/>
          </p:nvSpPr>
          <p:spPr bwMode="auto">
            <a:xfrm>
              <a:off x="2016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5" name="Arc 101"/>
            <p:cNvSpPr>
              <a:spLocks/>
            </p:cNvSpPr>
            <p:nvPr/>
          </p:nvSpPr>
          <p:spPr bwMode="auto">
            <a:xfrm flipH="1">
              <a:off x="1104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06" name="Group 102"/>
          <p:cNvGrpSpPr>
            <a:grpSpLocks/>
          </p:cNvGrpSpPr>
          <p:nvPr/>
        </p:nvGrpSpPr>
        <p:grpSpPr bwMode="auto">
          <a:xfrm flipV="1">
            <a:off x="3482975" y="4191000"/>
            <a:ext cx="914400" cy="152400"/>
            <a:chOff x="1104" y="2928"/>
            <a:chExt cx="1824" cy="96"/>
          </a:xfrm>
        </p:grpSpPr>
        <p:sp>
          <p:nvSpPr>
            <p:cNvPr id="107" name="Arc 103"/>
            <p:cNvSpPr>
              <a:spLocks/>
            </p:cNvSpPr>
            <p:nvPr/>
          </p:nvSpPr>
          <p:spPr bwMode="auto">
            <a:xfrm>
              <a:off x="2016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8" name="Arc 104"/>
            <p:cNvSpPr>
              <a:spLocks/>
            </p:cNvSpPr>
            <p:nvPr/>
          </p:nvSpPr>
          <p:spPr bwMode="auto">
            <a:xfrm flipH="1">
              <a:off x="1104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09" name="Arc 105"/>
          <p:cNvSpPr>
            <a:spLocks/>
          </p:cNvSpPr>
          <p:nvPr/>
        </p:nvSpPr>
        <p:spPr bwMode="auto">
          <a:xfrm flipV="1">
            <a:off x="5159375" y="4267200"/>
            <a:ext cx="1524000" cy="152400"/>
          </a:xfrm>
          <a:custGeom>
            <a:avLst/>
            <a:gdLst>
              <a:gd name="T0" fmla="*/ 0 w 21600"/>
              <a:gd name="T1" fmla="*/ 0 h 21600"/>
              <a:gd name="T2" fmla="*/ 15240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0" name="Arc 106"/>
          <p:cNvSpPr>
            <a:spLocks/>
          </p:cNvSpPr>
          <p:nvPr/>
        </p:nvSpPr>
        <p:spPr bwMode="auto">
          <a:xfrm flipV="1">
            <a:off x="4854575" y="4191000"/>
            <a:ext cx="1524000" cy="152400"/>
          </a:xfrm>
          <a:custGeom>
            <a:avLst/>
            <a:gdLst>
              <a:gd name="T0" fmla="*/ 0 w 21600"/>
              <a:gd name="T1" fmla="*/ 0 h 21600"/>
              <a:gd name="T2" fmla="*/ 15240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1" name="Line 107"/>
          <p:cNvSpPr>
            <a:spLocks noChangeShapeType="1"/>
          </p:cNvSpPr>
          <p:nvPr/>
        </p:nvSpPr>
        <p:spPr bwMode="auto">
          <a:xfrm>
            <a:off x="3025775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" name="Line 108"/>
          <p:cNvSpPr>
            <a:spLocks noChangeShapeType="1"/>
          </p:cNvSpPr>
          <p:nvPr/>
        </p:nvSpPr>
        <p:spPr bwMode="auto">
          <a:xfrm>
            <a:off x="3025775" y="37338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3" name="Line 109"/>
          <p:cNvSpPr>
            <a:spLocks noChangeShapeType="1"/>
          </p:cNvSpPr>
          <p:nvPr/>
        </p:nvSpPr>
        <p:spPr bwMode="auto">
          <a:xfrm>
            <a:off x="3101975" y="3657600"/>
            <a:ext cx="381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Line 110"/>
          <p:cNvSpPr>
            <a:spLocks noChangeShapeType="1"/>
          </p:cNvSpPr>
          <p:nvPr/>
        </p:nvSpPr>
        <p:spPr bwMode="auto">
          <a:xfrm flipV="1">
            <a:off x="3482975" y="36576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5" name="Line 111"/>
          <p:cNvSpPr>
            <a:spLocks noChangeShapeType="1"/>
          </p:cNvSpPr>
          <p:nvPr/>
        </p:nvSpPr>
        <p:spPr bwMode="auto">
          <a:xfrm>
            <a:off x="3482975" y="3657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" name="Line 112"/>
          <p:cNvSpPr>
            <a:spLocks noChangeShapeType="1"/>
          </p:cNvSpPr>
          <p:nvPr/>
        </p:nvSpPr>
        <p:spPr bwMode="auto">
          <a:xfrm>
            <a:off x="3025775" y="3657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7" name="Line 113"/>
          <p:cNvSpPr>
            <a:spLocks noChangeShapeType="1"/>
          </p:cNvSpPr>
          <p:nvPr/>
        </p:nvSpPr>
        <p:spPr bwMode="auto">
          <a:xfrm flipH="1" flipV="1">
            <a:off x="7596188" y="3505200"/>
            <a:ext cx="95250" cy="314325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" name="Line 114"/>
          <p:cNvSpPr>
            <a:spLocks noChangeShapeType="1"/>
          </p:cNvSpPr>
          <p:nvPr/>
        </p:nvSpPr>
        <p:spPr bwMode="auto">
          <a:xfrm flipV="1">
            <a:off x="7092950" y="3505200"/>
            <a:ext cx="0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9" name="Line 115"/>
          <p:cNvSpPr>
            <a:spLocks noChangeShapeType="1"/>
          </p:cNvSpPr>
          <p:nvPr/>
        </p:nvSpPr>
        <p:spPr bwMode="auto">
          <a:xfrm flipH="1" flipV="1">
            <a:off x="6877050" y="3500438"/>
            <a:ext cx="71438" cy="4619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0" name="Line 116"/>
          <p:cNvSpPr>
            <a:spLocks noChangeShapeType="1"/>
          </p:cNvSpPr>
          <p:nvPr/>
        </p:nvSpPr>
        <p:spPr bwMode="auto">
          <a:xfrm flipH="1" flipV="1">
            <a:off x="6588125" y="3500438"/>
            <a:ext cx="19050" cy="3095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Line 117"/>
          <p:cNvSpPr>
            <a:spLocks noChangeShapeType="1"/>
          </p:cNvSpPr>
          <p:nvPr/>
        </p:nvSpPr>
        <p:spPr bwMode="auto">
          <a:xfrm flipH="1" flipV="1">
            <a:off x="5997575" y="3505200"/>
            <a:ext cx="152400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" name="Line 118"/>
          <p:cNvSpPr>
            <a:spLocks noChangeShapeType="1"/>
          </p:cNvSpPr>
          <p:nvPr/>
        </p:nvSpPr>
        <p:spPr bwMode="auto">
          <a:xfrm flipH="1" flipV="1">
            <a:off x="5768975" y="3505200"/>
            <a:ext cx="0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" name="Line 119"/>
          <p:cNvSpPr>
            <a:spLocks noChangeShapeType="1"/>
          </p:cNvSpPr>
          <p:nvPr/>
        </p:nvSpPr>
        <p:spPr bwMode="auto">
          <a:xfrm flipV="1">
            <a:off x="5387975" y="3500438"/>
            <a:ext cx="47625" cy="3095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Line 120"/>
          <p:cNvSpPr>
            <a:spLocks noChangeShapeType="1"/>
          </p:cNvSpPr>
          <p:nvPr/>
        </p:nvSpPr>
        <p:spPr bwMode="auto">
          <a:xfrm>
            <a:off x="4854575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Line 121"/>
          <p:cNvSpPr>
            <a:spLocks noChangeShapeType="1"/>
          </p:cNvSpPr>
          <p:nvPr/>
        </p:nvSpPr>
        <p:spPr bwMode="auto">
          <a:xfrm>
            <a:off x="4930775" y="3581400"/>
            <a:ext cx="257175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Line 122"/>
          <p:cNvSpPr>
            <a:spLocks noChangeShapeType="1"/>
          </p:cNvSpPr>
          <p:nvPr/>
        </p:nvSpPr>
        <p:spPr bwMode="auto">
          <a:xfrm flipH="1">
            <a:off x="5219700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" name="Line 123"/>
          <p:cNvSpPr>
            <a:spLocks noChangeShapeType="1"/>
          </p:cNvSpPr>
          <p:nvPr/>
        </p:nvSpPr>
        <p:spPr bwMode="auto">
          <a:xfrm flipH="1" flipV="1">
            <a:off x="5083175" y="3581400"/>
            <a:ext cx="228600" cy="6096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" name="Line 124"/>
          <p:cNvSpPr>
            <a:spLocks noChangeShapeType="1"/>
          </p:cNvSpPr>
          <p:nvPr/>
        </p:nvSpPr>
        <p:spPr bwMode="auto">
          <a:xfrm>
            <a:off x="6073775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125"/>
          <p:cNvSpPr>
            <a:spLocks noChangeShapeType="1"/>
          </p:cNvSpPr>
          <p:nvPr/>
        </p:nvSpPr>
        <p:spPr bwMode="auto">
          <a:xfrm>
            <a:off x="6149975" y="3581400"/>
            <a:ext cx="2032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Line 126"/>
          <p:cNvSpPr>
            <a:spLocks noChangeShapeType="1"/>
          </p:cNvSpPr>
          <p:nvPr/>
        </p:nvSpPr>
        <p:spPr bwMode="auto">
          <a:xfrm flipH="1">
            <a:off x="6372225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" name="Line 127"/>
          <p:cNvSpPr>
            <a:spLocks noChangeShapeType="1"/>
          </p:cNvSpPr>
          <p:nvPr/>
        </p:nvSpPr>
        <p:spPr bwMode="auto">
          <a:xfrm flipH="1" flipV="1">
            <a:off x="6302375" y="3581400"/>
            <a:ext cx="228600" cy="6096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2" name="Line 128"/>
          <p:cNvSpPr>
            <a:spLocks noChangeShapeType="1"/>
          </p:cNvSpPr>
          <p:nvPr/>
        </p:nvSpPr>
        <p:spPr bwMode="auto">
          <a:xfrm>
            <a:off x="4092575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" name="Line 129"/>
          <p:cNvSpPr>
            <a:spLocks noChangeShapeType="1"/>
          </p:cNvSpPr>
          <p:nvPr/>
        </p:nvSpPr>
        <p:spPr bwMode="auto">
          <a:xfrm>
            <a:off x="4168775" y="3581400"/>
            <a:ext cx="2286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" name="Line 130"/>
          <p:cNvSpPr>
            <a:spLocks noChangeShapeType="1"/>
          </p:cNvSpPr>
          <p:nvPr/>
        </p:nvSpPr>
        <p:spPr bwMode="auto">
          <a:xfrm>
            <a:off x="4397375" y="3581400"/>
            <a:ext cx="9525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" name="Line 131"/>
          <p:cNvSpPr>
            <a:spLocks noChangeShapeType="1"/>
          </p:cNvSpPr>
          <p:nvPr/>
        </p:nvSpPr>
        <p:spPr bwMode="auto">
          <a:xfrm flipH="1">
            <a:off x="4500563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6" name="Line 132"/>
          <p:cNvSpPr>
            <a:spLocks noChangeShapeType="1"/>
          </p:cNvSpPr>
          <p:nvPr/>
        </p:nvSpPr>
        <p:spPr bwMode="auto">
          <a:xfrm flipH="1" flipV="1">
            <a:off x="4321175" y="3581400"/>
            <a:ext cx="228600" cy="6096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" name="Line 133"/>
          <p:cNvSpPr>
            <a:spLocks noChangeShapeType="1"/>
          </p:cNvSpPr>
          <p:nvPr/>
        </p:nvSpPr>
        <p:spPr bwMode="auto">
          <a:xfrm flipV="1">
            <a:off x="4625975" y="3500438"/>
            <a:ext cx="90488" cy="3095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" name="Line 134"/>
          <p:cNvSpPr>
            <a:spLocks noChangeShapeType="1"/>
          </p:cNvSpPr>
          <p:nvPr/>
        </p:nvSpPr>
        <p:spPr bwMode="auto">
          <a:xfrm flipV="1">
            <a:off x="3559175" y="3505200"/>
            <a:ext cx="381000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" name="Line 135"/>
          <p:cNvSpPr>
            <a:spLocks noChangeShapeType="1"/>
          </p:cNvSpPr>
          <p:nvPr/>
        </p:nvSpPr>
        <p:spPr bwMode="auto">
          <a:xfrm flipH="1" flipV="1">
            <a:off x="2797175" y="3505200"/>
            <a:ext cx="76200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0" name="Line 136"/>
          <p:cNvSpPr>
            <a:spLocks noChangeShapeType="1"/>
          </p:cNvSpPr>
          <p:nvPr/>
        </p:nvSpPr>
        <p:spPr bwMode="auto">
          <a:xfrm flipV="1">
            <a:off x="1654175" y="3500438"/>
            <a:ext cx="180975" cy="3857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1" name="Text Box 137"/>
          <p:cNvSpPr txBox="1">
            <a:spLocks noChangeArrowheads="1"/>
          </p:cNvSpPr>
          <p:nvPr/>
        </p:nvSpPr>
        <p:spPr bwMode="auto">
          <a:xfrm>
            <a:off x="5948363" y="4484688"/>
            <a:ext cx="1212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Difference Amplifier </a:t>
            </a:r>
          </a:p>
        </p:txBody>
      </p:sp>
      <p:sp>
        <p:nvSpPr>
          <p:cNvPr id="142" name="Text Box 138"/>
          <p:cNvSpPr txBox="1">
            <a:spLocks noChangeArrowheads="1"/>
          </p:cNvSpPr>
          <p:nvPr/>
        </p:nvSpPr>
        <p:spPr bwMode="auto">
          <a:xfrm>
            <a:off x="4891088" y="4484688"/>
            <a:ext cx="8842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S/H Amplifier </a:t>
            </a:r>
          </a:p>
        </p:txBody>
      </p:sp>
      <p:sp>
        <p:nvSpPr>
          <p:cNvPr id="143" name="Text Box 139"/>
          <p:cNvSpPr txBox="1">
            <a:spLocks noChangeArrowheads="1"/>
          </p:cNvSpPr>
          <p:nvPr/>
        </p:nvSpPr>
        <p:spPr bwMode="auto">
          <a:xfrm>
            <a:off x="4070350" y="4484688"/>
            <a:ext cx="847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S/H Amplifier</a:t>
            </a:r>
          </a:p>
        </p:txBody>
      </p:sp>
      <p:sp>
        <p:nvSpPr>
          <p:cNvPr id="144" name="Text Box 140"/>
          <p:cNvSpPr txBox="1">
            <a:spLocks noChangeArrowheads="1"/>
          </p:cNvSpPr>
          <p:nvPr/>
        </p:nvSpPr>
        <p:spPr bwMode="auto">
          <a:xfrm>
            <a:off x="3498850" y="4484688"/>
            <a:ext cx="622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Switches</a:t>
            </a:r>
          </a:p>
        </p:txBody>
      </p:sp>
      <p:sp>
        <p:nvSpPr>
          <p:cNvPr id="145" name="Text Box 141"/>
          <p:cNvSpPr txBox="1">
            <a:spLocks noChangeArrowheads="1"/>
          </p:cNvSpPr>
          <p:nvPr/>
        </p:nvSpPr>
        <p:spPr bwMode="auto">
          <a:xfrm>
            <a:off x="2359025" y="5029200"/>
            <a:ext cx="7762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Comparator</a:t>
            </a:r>
          </a:p>
        </p:txBody>
      </p:sp>
      <p:grpSp>
        <p:nvGrpSpPr>
          <p:cNvPr id="146" name="Group 142"/>
          <p:cNvGrpSpPr>
            <a:grpSpLocks/>
          </p:cNvGrpSpPr>
          <p:nvPr/>
        </p:nvGrpSpPr>
        <p:grpSpPr bwMode="auto">
          <a:xfrm>
            <a:off x="739775" y="4038600"/>
            <a:ext cx="609600" cy="304800"/>
            <a:chOff x="96" y="2736"/>
            <a:chExt cx="576" cy="288"/>
          </a:xfrm>
        </p:grpSpPr>
        <p:sp>
          <p:nvSpPr>
            <p:cNvPr id="147" name="Rectangle 143"/>
            <p:cNvSpPr>
              <a:spLocks noChangeArrowheads="1"/>
            </p:cNvSpPr>
            <p:nvPr/>
          </p:nvSpPr>
          <p:spPr bwMode="auto">
            <a:xfrm>
              <a:off x="96" y="2736"/>
              <a:ext cx="576" cy="2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48" name="Line 144"/>
            <p:cNvSpPr>
              <a:spLocks noChangeShapeType="1"/>
            </p:cNvSpPr>
            <p:nvPr/>
          </p:nvSpPr>
          <p:spPr bwMode="auto">
            <a:xfrm>
              <a:off x="384" y="2784"/>
              <a:ext cx="0" cy="19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9" name="Line 145"/>
            <p:cNvSpPr>
              <a:spLocks noChangeShapeType="1"/>
            </p:cNvSpPr>
            <p:nvPr/>
          </p:nvSpPr>
          <p:spPr bwMode="auto">
            <a:xfrm>
              <a:off x="480" y="2784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146"/>
            <p:cNvSpPr>
              <a:spLocks noChangeShapeType="1"/>
            </p:cNvSpPr>
            <p:nvPr/>
          </p:nvSpPr>
          <p:spPr bwMode="auto">
            <a:xfrm>
              <a:off x="480" y="2880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" name="Line 147"/>
            <p:cNvSpPr>
              <a:spLocks noChangeShapeType="1"/>
            </p:cNvSpPr>
            <p:nvPr/>
          </p:nvSpPr>
          <p:spPr bwMode="auto">
            <a:xfrm>
              <a:off x="480" y="2976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2" name="Line 148"/>
            <p:cNvSpPr>
              <a:spLocks noChangeShapeType="1"/>
            </p:cNvSpPr>
            <p:nvPr/>
          </p:nvSpPr>
          <p:spPr bwMode="auto">
            <a:xfrm>
              <a:off x="576" y="2880"/>
              <a:ext cx="0" cy="9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149"/>
            <p:cNvSpPr>
              <a:spLocks noChangeShapeType="1"/>
            </p:cNvSpPr>
            <p:nvPr/>
          </p:nvSpPr>
          <p:spPr bwMode="auto">
            <a:xfrm>
              <a:off x="576" y="2784"/>
              <a:ext cx="0" cy="9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" name="Line 150"/>
            <p:cNvSpPr>
              <a:spLocks noChangeShapeType="1"/>
            </p:cNvSpPr>
            <p:nvPr/>
          </p:nvSpPr>
          <p:spPr bwMode="auto">
            <a:xfrm>
              <a:off x="192" y="2784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Line 151"/>
            <p:cNvSpPr>
              <a:spLocks noChangeShapeType="1"/>
            </p:cNvSpPr>
            <p:nvPr/>
          </p:nvSpPr>
          <p:spPr bwMode="auto">
            <a:xfrm>
              <a:off x="192" y="2880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152"/>
            <p:cNvSpPr>
              <a:spLocks noChangeShapeType="1"/>
            </p:cNvSpPr>
            <p:nvPr/>
          </p:nvSpPr>
          <p:spPr bwMode="auto">
            <a:xfrm>
              <a:off x="192" y="2976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" name="Line 153"/>
            <p:cNvSpPr>
              <a:spLocks noChangeShapeType="1"/>
            </p:cNvSpPr>
            <p:nvPr/>
          </p:nvSpPr>
          <p:spPr bwMode="auto">
            <a:xfrm>
              <a:off x="192" y="2880"/>
              <a:ext cx="0" cy="9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" name="Line 154"/>
            <p:cNvSpPr>
              <a:spLocks noChangeShapeType="1"/>
            </p:cNvSpPr>
            <p:nvPr/>
          </p:nvSpPr>
          <p:spPr bwMode="auto">
            <a:xfrm>
              <a:off x="288" y="2784"/>
              <a:ext cx="0" cy="9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9" name="Line 155"/>
          <p:cNvSpPr>
            <a:spLocks noChangeShapeType="1"/>
          </p:cNvSpPr>
          <p:nvPr/>
        </p:nvSpPr>
        <p:spPr bwMode="auto">
          <a:xfrm flipV="1">
            <a:off x="1120775" y="3573463"/>
            <a:ext cx="571500" cy="312737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0" name="Text Box 156"/>
          <p:cNvSpPr txBox="1">
            <a:spLocks noChangeArrowheads="1"/>
          </p:cNvSpPr>
          <p:nvPr/>
        </p:nvSpPr>
        <p:spPr bwMode="auto">
          <a:xfrm>
            <a:off x="1316038" y="5029200"/>
            <a:ext cx="481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Logic </a:t>
            </a:r>
          </a:p>
        </p:txBody>
      </p:sp>
      <p:sp>
        <p:nvSpPr>
          <p:cNvPr id="161" name="Text Box 157"/>
          <p:cNvSpPr txBox="1">
            <a:spLocks noChangeArrowheads="1"/>
          </p:cNvSpPr>
          <p:nvPr/>
        </p:nvSpPr>
        <p:spPr bwMode="auto">
          <a:xfrm>
            <a:off x="738188" y="5029200"/>
            <a:ext cx="581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Counter</a:t>
            </a:r>
          </a:p>
        </p:txBody>
      </p:sp>
      <p:sp>
        <p:nvSpPr>
          <p:cNvPr id="162" name="Text Box 158"/>
          <p:cNvSpPr txBox="1">
            <a:spLocks noChangeArrowheads="1"/>
          </p:cNvSpPr>
          <p:nvPr/>
        </p:nvSpPr>
        <p:spPr bwMode="auto">
          <a:xfrm>
            <a:off x="8359775" y="5029200"/>
            <a:ext cx="503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Pixels </a:t>
            </a:r>
          </a:p>
        </p:txBody>
      </p:sp>
      <p:sp>
        <p:nvSpPr>
          <p:cNvPr id="163" name="Text Box 159"/>
          <p:cNvSpPr txBox="1">
            <a:spLocks noChangeArrowheads="1"/>
          </p:cNvSpPr>
          <p:nvPr/>
        </p:nvSpPr>
        <p:spPr bwMode="auto">
          <a:xfrm>
            <a:off x="7031038" y="4495800"/>
            <a:ext cx="927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Current source</a:t>
            </a:r>
          </a:p>
        </p:txBody>
      </p:sp>
      <p:sp>
        <p:nvSpPr>
          <p:cNvPr id="164" name="Text Box 160"/>
          <p:cNvSpPr txBox="1">
            <a:spLocks noChangeArrowheads="1"/>
          </p:cNvSpPr>
          <p:nvPr/>
        </p:nvSpPr>
        <p:spPr bwMode="auto">
          <a:xfrm>
            <a:off x="3073400" y="3733800"/>
            <a:ext cx="474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Ramp</a:t>
            </a:r>
          </a:p>
        </p:txBody>
      </p:sp>
      <p:sp>
        <p:nvSpPr>
          <p:cNvPr id="165" name="Line 161"/>
          <p:cNvSpPr>
            <a:spLocks noChangeShapeType="1"/>
          </p:cNvSpPr>
          <p:nvPr/>
        </p:nvSpPr>
        <p:spPr bwMode="auto">
          <a:xfrm>
            <a:off x="7369175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" name="Line 162"/>
          <p:cNvSpPr>
            <a:spLocks noChangeShapeType="1"/>
          </p:cNvSpPr>
          <p:nvPr/>
        </p:nvSpPr>
        <p:spPr bwMode="auto">
          <a:xfrm>
            <a:off x="3178175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" name="Line 163"/>
          <p:cNvSpPr>
            <a:spLocks noChangeShapeType="1"/>
          </p:cNvSpPr>
          <p:nvPr/>
        </p:nvSpPr>
        <p:spPr bwMode="auto">
          <a:xfrm>
            <a:off x="2339975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" name="Line 164"/>
          <p:cNvSpPr>
            <a:spLocks noChangeShapeType="1"/>
          </p:cNvSpPr>
          <p:nvPr/>
        </p:nvSpPr>
        <p:spPr bwMode="auto">
          <a:xfrm>
            <a:off x="1806575" y="4191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" name="Line 165"/>
          <p:cNvSpPr>
            <a:spLocks noChangeShapeType="1"/>
          </p:cNvSpPr>
          <p:nvPr/>
        </p:nvSpPr>
        <p:spPr bwMode="auto">
          <a:xfrm>
            <a:off x="8283575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0" name="Line 166"/>
          <p:cNvSpPr>
            <a:spLocks noChangeShapeType="1"/>
          </p:cNvSpPr>
          <p:nvPr/>
        </p:nvSpPr>
        <p:spPr bwMode="auto">
          <a:xfrm flipH="1">
            <a:off x="3178175" y="5029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" name="Line 167"/>
          <p:cNvSpPr>
            <a:spLocks noChangeShapeType="1"/>
          </p:cNvSpPr>
          <p:nvPr/>
        </p:nvSpPr>
        <p:spPr bwMode="auto">
          <a:xfrm flipH="1">
            <a:off x="2339975" y="502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" name="Text Box 168"/>
          <p:cNvSpPr txBox="1">
            <a:spLocks noChangeArrowheads="1"/>
          </p:cNvSpPr>
          <p:nvPr/>
        </p:nvSpPr>
        <p:spPr bwMode="auto">
          <a:xfrm>
            <a:off x="3155950" y="5029200"/>
            <a:ext cx="1168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Difference amplifier</a:t>
            </a:r>
          </a:p>
        </p:txBody>
      </p:sp>
      <p:sp>
        <p:nvSpPr>
          <p:cNvPr id="173" name="Line 169"/>
          <p:cNvSpPr>
            <a:spLocks noChangeShapeType="1"/>
          </p:cNvSpPr>
          <p:nvPr/>
        </p:nvSpPr>
        <p:spPr bwMode="auto">
          <a:xfrm rot="10800000" flipH="1">
            <a:off x="739775" y="5029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170"/>
          <p:cNvSpPr>
            <a:spLocks noChangeShapeType="1"/>
          </p:cNvSpPr>
          <p:nvPr/>
        </p:nvSpPr>
        <p:spPr bwMode="auto">
          <a:xfrm>
            <a:off x="1806575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Line 171"/>
          <p:cNvSpPr>
            <a:spLocks noChangeShapeType="1"/>
          </p:cNvSpPr>
          <p:nvPr/>
        </p:nvSpPr>
        <p:spPr bwMode="auto">
          <a:xfrm flipH="1">
            <a:off x="8283575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Line 172"/>
          <p:cNvSpPr>
            <a:spLocks noChangeShapeType="1"/>
          </p:cNvSpPr>
          <p:nvPr/>
        </p:nvSpPr>
        <p:spPr bwMode="auto">
          <a:xfrm>
            <a:off x="817245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7" name="Text Box 173"/>
          <p:cNvSpPr txBox="1">
            <a:spLocks noChangeArrowheads="1"/>
          </p:cNvSpPr>
          <p:nvPr/>
        </p:nvSpPr>
        <p:spPr bwMode="auto">
          <a:xfrm>
            <a:off x="7308850" y="2133600"/>
            <a:ext cx="869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Bricked pixels</a:t>
            </a:r>
          </a:p>
        </p:txBody>
      </p:sp>
      <p:sp>
        <p:nvSpPr>
          <p:cNvPr id="178" name="Line 174"/>
          <p:cNvSpPr>
            <a:spLocks noChangeShapeType="1"/>
          </p:cNvSpPr>
          <p:nvPr/>
        </p:nvSpPr>
        <p:spPr bwMode="auto">
          <a:xfrm>
            <a:off x="7807325" y="24923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" name="Text Box 175"/>
          <p:cNvSpPr txBox="1">
            <a:spLocks noChangeArrowheads="1"/>
          </p:cNvSpPr>
          <p:nvPr/>
        </p:nvSpPr>
        <p:spPr bwMode="auto">
          <a:xfrm>
            <a:off x="7092950" y="2420938"/>
            <a:ext cx="719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Guard ring</a:t>
            </a:r>
          </a:p>
        </p:txBody>
      </p:sp>
      <p:sp>
        <p:nvSpPr>
          <p:cNvPr id="180" name="Line 177"/>
          <p:cNvSpPr>
            <a:spLocks noChangeShapeType="1"/>
          </p:cNvSpPr>
          <p:nvPr/>
        </p:nvSpPr>
        <p:spPr bwMode="auto">
          <a:xfrm>
            <a:off x="1403350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81" name="Line 178"/>
          <p:cNvSpPr>
            <a:spLocks noChangeShapeType="1"/>
          </p:cNvSpPr>
          <p:nvPr/>
        </p:nvSpPr>
        <p:spPr bwMode="auto">
          <a:xfrm flipV="1">
            <a:off x="1403350" y="306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82" name="Line 179"/>
          <p:cNvSpPr>
            <a:spLocks noChangeShapeType="1"/>
          </p:cNvSpPr>
          <p:nvPr/>
        </p:nvSpPr>
        <p:spPr bwMode="auto">
          <a:xfrm flipH="1">
            <a:off x="971550" y="27813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83" name="Line 180"/>
          <p:cNvSpPr>
            <a:spLocks noChangeShapeType="1"/>
          </p:cNvSpPr>
          <p:nvPr/>
        </p:nvSpPr>
        <p:spPr bwMode="auto">
          <a:xfrm flipH="1">
            <a:off x="971550" y="30686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84" name="Text Box 181"/>
          <p:cNvSpPr txBox="1">
            <a:spLocks noChangeArrowheads="1"/>
          </p:cNvSpPr>
          <p:nvPr/>
        </p:nvSpPr>
        <p:spPr bwMode="auto">
          <a:xfrm>
            <a:off x="671513" y="2441575"/>
            <a:ext cx="606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21 um</a:t>
            </a:r>
          </a:p>
        </p:txBody>
      </p:sp>
    </p:spTree>
    <p:extLst>
      <p:ext uri="{BB962C8B-B14F-4D97-AF65-F5344CB8AC3E}">
        <p14:creationId xmlns:p14="http://schemas.microsoft.com/office/powerpoint/2010/main" val="29384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C:\Users\ivan\Desktop\LaySwDig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643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Čuvar mesta za broj slajda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821FCE-446B-4E2A-B8FB-E0EB0ABF3D34}" type="slidenum">
              <a:rPr lang="de-DE" altLang="de-DE" sz="1400"/>
              <a:pPr eaLnBrk="1" hangingPunct="1"/>
              <a:t>31</a:t>
            </a:fld>
            <a:endParaRPr lang="de-DE" altLang="de-DE" sz="1400"/>
          </a:p>
        </p:txBody>
      </p:sp>
      <p:pic>
        <p:nvPicPr>
          <p:cNvPr id="1028" name="Picture 2" descr="M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92150"/>
            <a:ext cx="50895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7162800" y="1295400"/>
            <a:ext cx="457200" cy="685800"/>
          </a:xfrm>
          <a:prstGeom prst="rect">
            <a:avLst/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5863305" y="2565400"/>
            <a:ext cx="9781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FFFFFF"/>
                </a:solidFill>
              </a:rPr>
              <a:t>Pixel </a:t>
            </a:r>
            <a:r>
              <a:rPr lang="en-US" altLang="de-DE" dirty="0" smtClean="0">
                <a:solidFill>
                  <a:srgbClr val="FFFFFF"/>
                </a:solidFill>
              </a:rPr>
              <a:t>Matrix</a:t>
            </a:r>
            <a:endParaRPr lang="en-US" altLang="de-DE" dirty="0">
              <a:solidFill>
                <a:srgbClr val="FFFFFF"/>
              </a:solidFill>
            </a:endParaRP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791921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304800" y="30480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 flipV="1">
            <a:off x="533400" y="3048000"/>
            <a:ext cx="457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" name="Ellipse 2"/>
          <p:cNvSpPr/>
          <p:nvPr/>
        </p:nvSpPr>
        <p:spPr bwMode="auto">
          <a:xfrm>
            <a:off x="7620000" y="1143000"/>
            <a:ext cx="609600" cy="5562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1000" y="685800"/>
            <a:ext cx="966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Digitalblock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70704" y="5105400"/>
            <a:ext cx="2015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Logik-Zelle (Standardzelle)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8290080" y="358140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IO Pads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6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32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IO Pads</a:t>
            </a:r>
          </a:p>
          <a:p>
            <a:pPr eaLnBrk="1" hangingPunct="1"/>
            <a:r>
              <a:rPr lang="de-DE" sz="1400" kern="0" dirty="0" err="1" smtClean="0"/>
              <a:t>Drahtbonden</a:t>
            </a:r>
            <a:endParaRPr lang="de-DE" sz="1400" kern="0" dirty="0" smtClean="0"/>
          </a:p>
          <a:p>
            <a:pPr eaLnBrk="1" hangingPunct="1"/>
            <a:r>
              <a:rPr lang="de-DE" sz="1400" kern="0" dirty="0" smtClean="0"/>
              <a:t>ESD </a:t>
            </a:r>
            <a:r>
              <a:rPr lang="de-DE" sz="1400" kern="0" dirty="0" err="1" smtClean="0"/>
              <a:t>protection</a:t>
            </a:r>
            <a:r>
              <a:rPr lang="de-DE" sz="1400" kern="0" dirty="0" smtClean="0"/>
              <a:t> (ESD Schutz)</a:t>
            </a:r>
          </a:p>
        </p:txBody>
      </p:sp>
      <p:pic>
        <p:nvPicPr>
          <p:cNvPr id="5" name="Picture 2" descr="C:\Desktop2012\SDAWebPage\CAPSENSEPhoto500x5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6613"/>
            <a:ext cx="3581400" cy="4104773"/>
          </a:xfrm>
          <a:prstGeom prst="rect">
            <a:avLst/>
          </a:prstGeom>
          <a:noFill/>
        </p:spPr>
      </p:pic>
      <p:sp>
        <p:nvSpPr>
          <p:cNvPr id="2" name="Rechteck 1"/>
          <p:cNvSpPr/>
          <p:nvPr/>
        </p:nvSpPr>
        <p:spPr bwMode="auto">
          <a:xfrm>
            <a:off x="381000" y="2438400"/>
            <a:ext cx="990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1371600" y="2743200"/>
            <a:ext cx="1905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Gleichschenkliges Dreieck 11"/>
          <p:cNvSpPr/>
          <p:nvPr/>
        </p:nvSpPr>
        <p:spPr bwMode="auto">
          <a:xfrm>
            <a:off x="1905000" y="2971800"/>
            <a:ext cx="304800" cy="304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1905000" y="2971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057400" y="27432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2057400" y="2743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2057400" y="3276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flipH="1">
            <a:off x="1905000" y="3505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Gleichschenkliges Dreieck 27"/>
          <p:cNvSpPr/>
          <p:nvPr/>
        </p:nvSpPr>
        <p:spPr bwMode="auto">
          <a:xfrm>
            <a:off x="1905000" y="2209800"/>
            <a:ext cx="304800" cy="304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1905000" y="2209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2057400" y="19812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2057400" y="1981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057400" y="2514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 rot="10800000" flipH="1">
            <a:off x="1905000" y="2743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H="1">
            <a:off x="1905000" y="1981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18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33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Design analoger Schaltungen</a:t>
            </a:r>
          </a:p>
          <a:p>
            <a:pPr eaLnBrk="1" hangingPunct="1"/>
            <a:r>
              <a:rPr lang="de-DE" sz="1400" dirty="0" smtClean="0"/>
              <a:t>Techniken:</a:t>
            </a:r>
          </a:p>
          <a:p>
            <a:pPr eaLnBrk="1" hangingPunct="1"/>
            <a:r>
              <a:rPr lang="de-DE" sz="1400" dirty="0" smtClean="0"/>
              <a:t>Gegenkopplung</a:t>
            </a:r>
          </a:p>
          <a:p>
            <a:pPr eaLnBrk="1" hangingPunct="1"/>
            <a:r>
              <a:rPr lang="de-DE" sz="1400" dirty="0" smtClean="0"/>
              <a:t>AC, DC Analyse</a:t>
            </a:r>
          </a:p>
          <a:p>
            <a:pPr eaLnBrk="1" hangingPunct="1"/>
            <a:r>
              <a:rPr lang="de-DE" sz="1400" dirty="0" smtClean="0"/>
              <a:t>Stabilitätskriterien</a:t>
            </a:r>
          </a:p>
          <a:p>
            <a:pPr eaLnBrk="1" hangingPunct="1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956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34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 smtClean="0"/>
              <a:t>Leiterplatten-Design</a:t>
            </a:r>
          </a:p>
          <a:p>
            <a:pPr eaLnBrk="1" hangingPunct="1"/>
            <a:r>
              <a:rPr lang="de-DE" sz="1400" kern="0" dirty="0" smtClean="0"/>
              <a:t>Viele kommerziellen Komponenten</a:t>
            </a:r>
          </a:p>
          <a:p>
            <a:pPr eaLnBrk="1" hangingPunct="1"/>
            <a:endParaRPr lang="de-DE" sz="1400" kern="0" dirty="0" smtClean="0"/>
          </a:p>
        </p:txBody>
      </p:sp>
      <p:pic>
        <p:nvPicPr>
          <p:cNvPr id="110594" name="Picture 2" descr="http://www.pcb-pool.com/images/pp_DSC_0078_g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038600" cy="26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343400" y="3810000"/>
            <a:ext cx="1901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http://www.pcb-pool.com/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668137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257800" y="4114800"/>
            <a:ext cx="1577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http://de.farnell.com/</a:t>
            </a:r>
          </a:p>
        </p:txBody>
      </p:sp>
    </p:spTree>
    <p:extLst>
      <p:ext uri="{BB962C8B-B14F-4D97-AF65-F5344CB8AC3E}">
        <p14:creationId xmlns:p14="http://schemas.microsoft.com/office/powerpoint/2010/main" val="37716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35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 smtClean="0"/>
              <a:t>IC-Design</a:t>
            </a:r>
          </a:p>
          <a:p>
            <a:pPr eaLnBrk="1" hangingPunct="1"/>
            <a:r>
              <a:rPr lang="de-DE" sz="1400" kern="0" dirty="0" smtClean="0"/>
              <a:t>Nur zwei Grundkomponenten</a:t>
            </a:r>
          </a:p>
          <a:p>
            <a:pPr eaLnBrk="1" hangingPunct="1"/>
            <a:r>
              <a:rPr lang="de-DE" sz="1400" kern="0" dirty="0" smtClean="0"/>
              <a:t>MOSFET als </a:t>
            </a:r>
            <a:r>
              <a:rPr lang="de-DE" sz="1400" dirty="0" smtClean="0"/>
              <a:t>Verstärker, Stromquelle, Widerstand, Kondensator, Schalter, Diode verwendet</a:t>
            </a:r>
          </a:p>
          <a:p>
            <a:pPr eaLnBrk="1" hangingPunct="1"/>
            <a:r>
              <a:rPr lang="de-DE" sz="1400" kern="0" dirty="0"/>
              <a:t>K</a:t>
            </a:r>
            <a:r>
              <a:rPr lang="de-DE" sz="1400" kern="0" dirty="0" smtClean="0"/>
              <a:t>omplizierte MOSFET Modelle</a:t>
            </a:r>
          </a:p>
        </p:txBody>
      </p:sp>
    </p:spTree>
    <p:extLst>
      <p:ext uri="{BB962C8B-B14F-4D97-AF65-F5344CB8AC3E}">
        <p14:creationId xmlns:p14="http://schemas.microsoft.com/office/powerpoint/2010/main" val="24528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303449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36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/>
              <a:t>K</a:t>
            </a:r>
            <a:r>
              <a:rPr lang="de-DE" sz="1400" kern="0" dirty="0" smtClean="0"/>
              <a:t>omplizierte </a:t>
            </a:r>
            <a:r>
              <a:rPr lang="de-DE" sz="1400" kern="0" dirty="0"/>
              <a:t>MOSFET Modelle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23336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6384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1"/>
          <p:cNvGrpSpPr>
            <a:grpSpLocks/>
          </p:cNvGrpSpPr>
          <p:nvPr/>
        </p:nvGrpSpPr>
        <p:grpSpPr bwMode="auto">
          <a:xfrm rot="16200000">
            <a:off x="190500" y="1943100"/>
            <a:ext cx="762000" cy="381000"/>
            <a:chOff x="1872" y="1776"/>
            <a:chExt cx="480" cy="240"/>
          </a:xfrm>
        </p:grpSpPr>
        <p:sp>
          <p:nvSpPr>
            <p:cNvPr id="11" name="Line 52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" name="Line 53"/>
            <p:cNvSpPr>
              <a:spLocks noChangeShapeType="1"/>
            </p:cNvSpPr>
            <p:nvPr/>
          </p:nvSpPr>
          <p:spPr bwMode="auto">
            <a:xfrm>
              <a:off x="2016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" name="Line 54"/>
            <p:cNvSpPr>
              <a:spLocks noChangeShapeType="1"/>
            </p:cNvSpPr>
            <p:nvPr/>
          </p:nvSpPr>
          <p:spPr bwMode="auto">
            <a:xfrm>
              <a:off x="211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" name="Line 55"/>
            <p:cNvSpPr>
              <a:spLocks noChangeShapeType="1"/>
            </p:cNvSpPr>
            <p:nvPr/>
          </p:nvSpPr>
          <p:spPr bwMode="auto">
            <a:xfrm>
              <a:off x="201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5" name="Line 56"/>
            <p:cNvSpPr>
              <a:spLocks noChangeShapeType="1"/>
            </p:cNvSpPr>
            <p:nvPr/>
          </p:nvSpPr>
          <p:spPr bwMode="auto">
            <a:xfrm flipV="1">
              <a:off x="2208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" name="Line 57"/>
            <p:cNvSpPr>
              <a:spLocks noChangeShapeType="1"/>
            </p:cNvSpPr>
            <p:nvPr/>
          </p:nvSpPr>
          <p:spPr bwMode="auto">
            <a:xfrm>
              <a:off x="2208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7" name="Line 58"/>
            <p:cNvSpPr>
              <a:spLocks noChangeShapeType="1"/>
            </p:cNvSpPr>
            <p:nvPr/>
          </p:nvSpPr>
          <p:spPr bwMode="auto">
            <a:xfrm>
              <a:off x="1872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14" y="2590800"/>
            <a:ext cx="315088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37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/>
              <a:t>Widerstand und </a:t>
            </a:r>
            <a:r>
              <a:rPr lang="de-DE" sz="1400" dirty="0" smtClean="0"/>
              <a:t>Diode selten benutzt</a:t>
            </a:r>
          </a:p>
          <a:p>
            <a:pPr eaLnBrk="1" hangingPunct="1"/>
            <a:r>
              <a:rPr lang="de-DE" sz="1400" dirty="0" smtClean="0"/>
              <a:t>Kondensatoren ersetzt Widerstände</a:t>
            </a:r>
          </a:p>
          <a:p>
            <a:pPr eaLnBrk="1" hangingPunct="1"/>
            <a:r>
              <a:rPr lang="de-DE" sz="1400" kern="0" dirty="0" smtClean="0"/>
              <a:t>MOSFETs ersetzen Dioden</a:t>
            </a:r>
          </a:p>
          <a:p>
            <a:pPr eaLnBrk="1" hangingPunct="1"/>
            <a:r>
              <a:rPr lang="de-DE" sz="1400" kern="0" dirty="0" smtClean="0"/>
              <a:t>Transkonduktor</a:t>
            </a:r>
          </a:p>
        </p:txBody>
      </p:sp>
    </p:spTree>
    <p:extLst>
      <p:ext uri="{BB962C8B-B14F-4D97-AF65-F5344CB8AC3E}">
        <p14:creationId xmlns:p14="http://schemas.microsoft.com/office/powerpoint/2010/main" val="8778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38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Inhalt des Kurses:</a:t>
            </a:r>
          </a:p>
          <a:p>
            <a:pPr eaLnBrk="1" hangingPunct="1"/>
            <a:r>
              <a:rPr lang="de-DE" sz="1400" dirty="0" smtClean="0"/>
              <a:t>Approximative Methode für Schaltungsanalyse</a:t>
            </a:r>
          </a:p>
          <a:p>
            <a:pPr eaLnBrk="1" hangingPunct="1"/>
            <a:r>
              <a:rPr lang="de-DE" sz="1400" dirty="0" smtClean="0"/>
              <a:t>Analyse </a:t>
            </a:r>
            <a:r>
              <a:rPr lang="de-DE" sz="1400" dirty="0"/>
              <a:t>von Schaltungen mit </a:t>
            </a:r>
            <a:r>
              <a:rPr lang="de-DE" sz="1400" dirty="0" smtClean="0"/>
              <a:t>Rückkopplung</a:t>
            </a:r>
          </a:p>
          <a:p>
            <a:pPr eaLnBrk="1" hangingPunct="1"/>
            <a:r>
              <a:rPr lang="de-DE" sz="1400" dirty="0"/>
              <a:t>Berechnung von </a:t>
            </a:r>
            <a:r>
              <a:rPr lang="de-DE" sz="1400" dirty="0" smtClean="0"/>
              <a:t>Zeitkonstanten</a:t>
            </a:r>
          </a:p>
          <a:p>
            <a:pPr eaLnBrk="1" hangingPunct="1"/>
            <a:r>
              <a:rPr lang="de-DE" sz="1400" dirty="0" smtClean="0"/>
              <a:t>Stabilitätskriterien</a:t>
            </a:r>
          </a:p>
          <a:p>
            <a:pPr eaLnBrk="1" hangingPunct="1"/>
            <a:r>
              <a:rPr lang="de-DE" sz="1400" dirty="0" smtClean="0"/>
              <a:t>Verstärkern</a:t>
            </a:r>
          </a:p>
          <a:p>
            <a:pPr eaLnBrk="1" hangingPunct="1"/>
            <a:r>
              <a:rPr lang="de-DE" sz="1400" dirty="0" smtClean="0"/>
              <a:t>Komplexere Schaltungen</a:t>
            </a:r>
          </a:p>
          <a:p>
            <a:pPr eaLnBrk="1" hangingPunct="1"/>
            <a:r>
              <a:rPr lang="de-DE" sz="1400" dirty="0" smtClean="0"/>
              <a:t>Mehrstufige-, differenzielle-</a:t>
            </a:r>
            <a:r>
              <a:rPr lang="de-DE" sz="1400" dirty="0"/>
              <a:t>, </a:t>
            </a:r>
            <a:r>
              <a:rPr lang="de-DE" sz="1400" dirty="0" err="1"/>
              <a:t>Rail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 smtClean="0"/>
              <a:t>Rail</a:t>
            </a:r>
            <a:r>
              <a:rPr lang="de-DE" sz="1400" dirty="0"/>
              <a:t>-</a:t>
            </a:r>
            <a:r>
              <a:rPr lang="de-DE" sz="1400" dirty="0" smtClean="0"/>
              <a:t>Verstärkern</a:t>
            </a:r>
            <a:r>
              <a:rPr lang="de-DE" sz="1400" dirty="0"/>
              <a:t>, </a:t>
            </a:r>
            <a:r>
              <a:rPr lang="de-DE" sz="1400" dirty="0" smtClean="0"/>
              <a:t>Komparatoren</a:t>
            </a:r>
          </a:p>
          <a:p>
            <a:pPr eaLnBrk="1" hangingPunct="1"/>
            <a:r>
              <a:rPr lang="de-DE" sz="1400" dirty="0" smtClean="0"/>
              <a:t>Systeme: Switched </a:t>
            </a:r>
            <a:r>
              <a:rPr lang="de-DE" sz="1400" dirty="0" err="1"/>
              <a:t>Capacitor</a:t>
            </a:r>
            <a:r>
              <a:rPr lang="de-DE" sz="1400" dirty="0"/>
              <a:t> Schaltungen, </a:t>
            </a:r>
            <a:r>
              <a:rPr lang="de-DE" sz="1400" dirty="0" smtClean="0"/>
              <a:t>ADCs</a:t>
            </a:r>
          </a:p>
          <a:p>
            <a:pPr eaLnBrk="1" hangingPunct="1"/>
            <a:r>
              <a:rPr lang="de-DE" sz="1400" dirty="0" smtClean="0"/>
              <a:t>Jede </a:t>
            </a:r>
            <a:r>
              <a:rPr lang="de-DE" sz="1400" dirty="0"/>
              <a:t>zweite Woche Übungen mit </a:t>
            </a:r>
            <a:r>
              <a:rPr lang="de-DE" sz="1400" dirty="0" smtClean="0"/>
              <a:t>Chipdesign-Software</a:t>
            </a:r>
          </a:p>
          <a:p>
            <a:r>
              <a:rPr lang="de-DE" sz="1400" dirty="0"/>
              <a:t>Prüfung – Mündliche Prüfung – Beispiele aus </a:t>
            </a:r>
            <a:r>
              <a:rPr lang="de-DE" sz="1400" dirty="0" smtClean="0"/>
              <a:t>den Übungen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333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39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3270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400" u="sng" dirty="0"/>
              <a:t>Literatur</a:t>
            </a:r>
            <a:endParaRPr lang="de-DE" sz="1400" dirty="0"/>
          </a:p>
          <a:p>
            <a:r>
              <a:rPr lang="en-US" sz="1400" b="1" dirty="0" smtClean="0"/>
              <a:t>Design of Analog CMOS Integrated Circuits </a:t>
            </a:r>
            <a:r>
              <a:rPr lang="en-US" sz="1400" dirty="0" smtClean="0"/>
              <a:t>von </a:t>
            </a:r>
            <a:r>
              <a:rPr lang="en-US" sz="1400" dirty="0" err="1" smtClean="0"/>
              <a:t>Behzad</a:t>
            </a:r>
            <a:r>
              <a:rPr lang="en-US" sz="1400" dirty="0" smtClean="0"/>
              <a:t> </a:t>
            </a:r>
            <a:r>
              <a:rPr lang="en-US" sz="1400" dirty="0" err="1" smtClean="0"/>
              <a:t>Razavi</a:t>
            </a:r>
            <a:endParaRPr lang="en-US" sz="1400" dirty="0" smtClean="0"/>
          </a:p>
          <a:p>
            <a:r>
              <a:rPr lang="en-US" sz="1400" b="1" dirty="0" smtClean="0"/>
              <a:t>Operation and Modeling of the MOS Transistor, </a:t>
            </a:r>
            <a:r>
              <a:rPr lang="en-US" sz="1400" dirty="0" err="1" smtClean="0"/>
              <a:t>Yannis</a:t>
            </a:r>
            <a:r>
              <a:rPr lang="en-US" sz="1400" dirty="0" smtClean="0"/>
              <a:t> </a:t>
            </a:r>
            <a:r>
              <a:rPr lang="en-US" sz="1400" dirty="0" err="1" smtClean="0"/>
              <a:t>Tsividis</a:t>
            </a:r>
            <a:r>
              <a:rPr lang="en-US" sz="1400" dirty="0" smtClean="0"/>
              <a:t>, Colin McAndrew</a:t>
            </a:r>
          </a:p>
          <a:p>
            <a:r>
              <a:rPr lang="en-US" sz="1400" b="1" dirty="0" smtClean="0"/>
              <a:t>Analog Integrated Circuit Design</a:t>
            </a:r>
            <a:r>
              <a:rPr lang="en-US" sz="1400" dirty="0" smtClean="0"/>
              <a:t>, David A. Jones, Ken Martin, John Wiley &amp; Sons, </a:t>
            </a:r>
            <a:r>
              <a:rPr lang="en-US" sz="1400" dirty="0" err="1" smtClean="0"/>
              <a:t>Inc</a:t>
            </a:r>
            <a:endParaRPr lang="en-US" sz="1400" dirty="0" smtClean="0"/>
          </a:p>
          <a:p>
            <a:r>
              <a:rPr lang="en-US" sz="1400" b="1" dirty="0" smtClean="0"/>
              <a:t>Analysis and Design of Analog Integrated Circuits</a:t>
            </a:r>
            <a:r>
              <a:rPr lang="en-US" sz="1400" dirty="0" smtClean="0"/>
              <a:t>, Gray, Hurst, Lewis, Meyer, John Wiley &amp; Sons, </a:t>
            </a:r>
            <a:r>
              <a:rPr lang="en-US" sz="1400" dirty="0" err="1" smtClean="0"/>
              <a:t>Inc</a:t>
            </a:r>
            <a:endParaRPr lang="en-US" sz="1400" dirty="0" smtClean="0"/>
          </a:p>
          <a:p>
            <a:r>
              <a:rPr lang="en-US" sz="1400" b="1" dirty="0" smtClean="0"/>
              <a:t>The Art of Analog Layout</a:t>
            </a:r>
            <a:r>
              <a:rPr lang="en-US" sz="1400" dirty="0" smtClean="0"/>
              <a:t>, Alan Hastings, Prentice Hall</a:t>
            </a:r>
          </a:p>
          <a:p>
            <a:r>
              <a:rPr lang="en-US" sz="1400" b="1" dirty="0" smtClean="0"/>
              <a:t>CMOS Analog Circuit Design, </a:t>
            </a:r>
            <a:r>
              <a:rPr lang="en-US" sz="1400" dirty="0" smtClean="0"/>
              <a:t>Allen-</a:t>
            </a:r>
            <a:r>
              <a:rPr lang="en-US" sz="1400" dirty="0" err="1" smtClean="0"/>
              <a:t>Holberg</a:t>
            </a:r>
            <a:r>
              <a:rPr lang="en-US" sz="1400" dirty="0" smtClean="0"/>
              <a:t>, Oxford Press, 1987 </a:t>
            </a:r>
          </a:p>
          <a:p>
            <a:r>
              <a:rPr lang="en-US" sz="1400" b="1" dirty="0" smtClean="0"/>
              <a:t>Analog Design Essentials, </a:t>
            </a:r>
            <a:r>
              <a:rPr lang="en-US" sz="1400" dirty="0" smtClean="0"/>
              <a:t>W. </a:t>
            </a:r>
            <a:r>
              <a:rPr lang="en-US" sz="1400" dirty="0" err="1" smtClean="0"/>
              <a:t>Sansen</a:t>
            </a:r>
            <a:r>
              <a:rPr lang="en-US" sz="1400" dirty="0" smtClean="0"/>
              <a:t>, Kluwer International Series in Engineering and Computer Science</a:t>
            </a:r>
          </a:p>
          <a:p>
            <a:r>
              <a:rPr lang="en-US" sz="1400" b="1" dirty="0" smtClean="0"/>
              <a:t>Microelectronics</a:t>
            </a:r>
            <a:r>
              <a:rPr lang="en-US" sz="1400" dirty="0" smtClean="0"/>
              <a:t> von Jacob </a:t>
            </a:r>
            <a:r>
              <a:rPr lang="en-US" sz="1400" dirty="0" err="1" smtClean="0"/>
              <a:t>Millman</a:t>
            </a:r>
            <a:r>
              <a:rPr lang="en-US" sz="1400" dirty="0" smtClean="0"/>
              <a:t> von T (1999)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572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0" y="1425575"/>
            <a:ext cx="2162175" cy="216058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313238"/>
            <a:ext cx="2655888" cy="2130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04800" y="1058863"/>
            <a:ext cx="25892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 dirty="0">
                <a:solidFill>
                  <a:srgbClr val="000066"/>
                </a:solidFill>
                <a:latin typeface="Calibri" pitchFamily="34" charset="0"/>
              </a:rPr>
              <a:t>Electronic device</a:t>
            </a:r>
            <a:endParaRPr lang="en-US" altLang="de-DE" sz="1200" b="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641725" y="1058863"/>
            <a:ext cx="16478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>
                <a:solidFill>
                  <a:srgbClr val="000066"/>
                </a:solidFill>
                <a:latin typeface="Calibri" pitchFamily="34" charset="0"/>
              </a:rPr>
              <a:t>PCB</a:t>
            </a:r>
            <a:endParaRPr lang="en-US" altLang="de-DE" sz="1200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6637338" y="1087438"/>
            <a:ext cx="28352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>
                <a:solidFill>
                  <a:srgbClr val="000066"/>
                </a:solidFill>
                <a:latin typeface="Calibri" pitchFamily="34" charset="0"/>
              </a:rPr>
              <a:t>Integrated circuit</a:t>
            </a:r>
            <a:endParaRPr lang="en-US" altLang="de-DE" sz="1200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32772" name="Picture 4" descr="http://www.aldebaran.cz/bulletin/2012_06/me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313238"/>
            <a:ext cx="3549650" cy="21304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Electron microscopes reveal Samsung still making Apple’s A6 chi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7338" y="4602163"/>
            <a:ext cx="2166937" cy="15525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2894013" y="3990975"/>
            <a:ext cx="2806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 dirty="0">
                <a:solidFill>
                  <a:srgbClr val="000066"/>
                </a:solidFill>
                <a:latin typeface="Calibri" pitchFamily="34" charset="0"/>
              </a:rPr>
              <a:t>Interconnection</a:t>
            </a:r>
            <a:endParaRPr lang="en-US" altLang="de-DE" sz="1200" b="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98425" y="3975100"/>
            <a:ext cx="28051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>
                <a:solidFill>
                  <a:srgbClr val="000066"/>
                </a:solidFill>
                <a:latin typeface="Calibri" pitchFamily="34" charset="0"/>
              </a:rPr>
              <a:t>Integrated circuit - core</a:t>
            </a:r>
            <a:endParaRPr lang="en-US" altLang="de-DE" sz="1200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5135" name="Picture 15" descr="http://www.clker.com/cliparts/8/a/3/1/1197107206400036309metalmarious_Laptop.svg.med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425575"/>
            <a:ext cx="2393950" cy="21605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637338" y="3973513"/>
            <a:ext cx="2806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 dirty="0">
                <a:solidFill>
                  <a:srgbClr val="000066"/>
                </a:solidFill>
                <a:latin typeface="Calibri" pitchFamily="34" charset="0"/>
              </a:rPr>
              <a:t>Transistor</a:t>
            </a:r>
            <a:endParaRPr lang="en-US" altLang="de-DE" sz="1200" b="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5137" name="Picture 17" descr="http://www.chennailaptopservice.com/images/hcl-laptop-motherboar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1725" y="1403350"/>
            <a:ext cx="2159000" cy="21605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kern="0" dirty="0" smtClean="0"/>
              <a:t>Design analoger Schaltkreise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533400" y="3810000"/>
            <a:ext cx="2057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1066800" y="3581400"/>
            <a:ext cx="559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30cm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7467600" y="6428601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7387393" y="61722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30nm</a:t>
            </a:r>
            <a:endParaRPr lang="de-DE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514600" y="6477000"/>
            <a:ext cx="6400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 dirty="0" smtClean="0">
                <a:solidFill>
                  <a:srgbClr val="000066"/>
                </a:solidFill>
                <a:latin typeface="Calibri" pitchFamily="34" charset="0"/>
              </a:rPr>
              <a:t>TALENT </a:t>
            </a:r>
            <a:r>
              <a:rPr lang="en-US" altLang="de-DE" sz="1600" b="0" dirty="0">
                <a:solidFill>
                  <a:srgbClr val="000066"/>
                </a:solidFill>
                <a:latin typeface="Calibri" pitchFamily="34" charset="0"/>
              </a:rPr>
              <a:t>Summer School, CERN. Basics of IC </a:t>
            </a:r>
            <a:r>
              <a:rPr lang="en-US" altLang="de-DE" sz="1600" b="0" dirty="0" smtClean="0">
                <a:solidFill>
                  <a:srgbClr val="000066"/>
                </a:solidFill>
                <a:latin typeface="Calibri" pitchFamily="34" charset="0"/>
              </a:rPr>
              <a:t>design, </a:t>
            </a:r>
            <a:r>
              <a:rPr lang="en-US" altLang="de-DE" sz="1600" b="0" dirty="0" err="1" smtClean="0">
                <a:solidFill>
                  <a:srgbClr val="000066"/>
                </a:solidFill>
                <a:latin typeface="Calibri" pitchFamily="34" charset="0"/>
              </a:rPr>
              <a:t>Miroslav</a:t>
            </a:r>
            <a:r>
              <a:rPr lang="en-US" altLang="de-DE" sz="1600" b="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de-DE" sz="1600" b="0" dirty="0" err="1" smtClean="0">
                <a:solidFill>
                  <a:srgbClr val="000066"/>
                </a:solidFill>
                <a:latin typeface="Calibri" pitchFamily="34" charset="0"/>
              </a:rPr>
              <a:t>Havranek</a:t>
            </a:r>
            <a:endParaRPr lang="en-US" altLang="de-DE" sz="1200" b="0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4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40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3270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400" dirty="0"/>
              <a:t>Themen</a:t>
            </a:r>
          </a:p>
          <a:p>
            <a:r>
              <a:rPr lang="de-DE" sz="1400" dirty="0"/>
              <a:t>1 Rückkopplung, Formeln für Schaltungen mit Rückkopplung, Einfluss auf Verstärkung, Zeitkonstanten, Invertierender und Nichtinvertierender Verstärker</a:t>
            </a:r>
          </a:p>
          <a:p>
            <a:r>
              <a:rPr lang="de-DE" sz="1400" dirty="0"/>
              <a:t>2 Grundlegende Verstärker-Schaltungen und grundlegende Bauteile: CMOS Verstärker (Common Source), </a:t>
            </a:r>
            <a:r>
              <a:rPr lang="de-DE" sz="1400" dirty="0" err="1"/>
              <a:t>Cascode</a:t>
            </a:r>
            <a:r>
              <a:rPr lang="de-DE" sz="1400" dirty="0"/>
              <a:t>, Source-</a:t>
            </a:r>
            <a:r>
              <a:rPr lang="de-DE" sz="1400" dirty="0" err="1"/>
              <a:t>Folger</a:t>
            </a:r>
            <a:endParaRPr lang="de-DE" sz="1400" dirty="0"/>
          </a:p>
          <a:p>
            <a:r>
              <a:rPr lang="de-DE" sz="1400" dirty="0"/>
              <a:t>3 Halbleiter, Diode, MOSFET (DC, AC, Rauschen, </a:t>
            </a:r>
            <a:r>
              <a:rPr lang="de-DE" sz="1400" dirty="0" err="1"/>
              <a:t>Matching</a:t>
            </a:r>
            <a:r>
              <a:rPr lang="de-DE" sz="1400" dirty="0"/>
              <a:t>)</a:t>
            </a:r>
          </a:p>
          <a:p>
            <a:r>
              <a:rPr lang="de-DE" sz="1400" dirty="0"/>
              <a:t>3ü Bipolar Transistor, MOS-Kondensator, Schwache Inversion, BSIM-Modell</a:t>
            </a:r>
          </a:p>
          <a:p>
            <a:r>
              <a:rPr lang="de-DE" sz="1400" dirty="0"/>
              <a:t>4 AC Analyse (Frequenzverhalten der Schaltungen), Übertragungsfunktion für Schaltungen mit Kondensatoren, Bestimmung von dominanten Zeitkonstanten (RC Regel), Methode der Nullimpedanzen</a:t>
            </a:r>
          </a:p>
          <a:p>
            <a:r>
              <a:rPr lang="de-DE" sz="1400" dirty="0"/>
              <a:t>4ü Common Source Verstärker</a:t>
            </a:r>
          </a:p>
          <a:p>
            <a:r>
              <a:rPr lang="de-DE" sz="1400" dirty="0"/>
              <a:t>4ü Single </a:t>
            </a:r>
            <a:r>
              <a:rPr lang="de-DE" sz="1400" dirty="0" err="1"/>
              <a:t>Ended</a:t>
            </a:r>
            <a:r>
              <a:rPr lang="de-DE" sz="1400" dirty="0"/>
              <a:t> Verstärker, Kaskaden und </a:t>
            </a:r>
            <a:r>
              <a:rPr lang="de-DE" sz="1400" dirty="0" err="1"/>
              <a:t>Kaskoden</a:t>
            </a:r>
            <a:endParaRPr lang="de-DE" sz="1400" dirty="0"/>
          </a:p>
          <a:p>
            <a:r>
              <a:rPr lang="de-DE" sz="1400" dirty="0"/>
              <a:t>5 Einfluss von Rückkopplung auf Zeitkonstanten, Stabilität, </a:t>
            </a:r>
            <a:r>
              <a:rPr lang="de-DE" sz="1400" dirty="0" err="1"/>
              <a:t>Nyquist</a:t>
            </a:r>
            <a:r>
              <a:rPr lang="de-DE" sz="1400" dirty="0"/>
              <a:t> Regel</a:t>
            </a:r>
          </a:p>
          <a:p>
            <a:r>
              <a:rPr lang="de-DE" sz="1400" dirty="0"/>
              <a:t>5ü Transimpedanz Verstärker, Spannungsregler</a:t>
            </a:r>
          </a:p>
          <a:p>
            <a:r>
              <a:rPr lang="de-DE" sz="1400" dirty="0"/>
              <a:t>7 Komplexere Verstärker, Einstufig, Zweistufig, </a:t>
            </a:r>
            <a:r>
              <a:rPr lang="de-DE" sz="1400" dirty="0" err="1"/>
              <a:t>Rail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Rail</a:t>
            </a:r>
            <a:r>
              <a:rPr lang="de-DE" sz="1400" dirty="0"/>
              <a:t>, Volldifferentiell, Klasse AB</a:t>
            </a:r>
          </a:p>
          <a:p>
            <a:r>
              <a:rPr lang="de-DE" sz="1400" dirty="0"/>
              <a:t>8 Komparatoren</a:t>
            </a:r>
          </a:p>
          <a:p>
            <a:r>
              <a:rPr lang="de-DE" sz="1400" dirty="0"/>
              <a:t>9 Switched </a:t>
            </a:r>
            <a:r>
              <a:rPr lang="de-DE" sz="1400" dirty="0" err="1"/>
              <a:t>Capacitor</a:t>
            </a:r>
            <a:r>
              <a:rPr lang="de-DE" sz="1400" dirty="0"/>
              <a:t> Schaltungen</a:t>
            </a:r>
          </a:p>
          <a:p>
            <a:r>
              <a:rPr lang="de-DE" sz="1400" dirty="0"/>
              <a:t>10 Filter (RC, </a:t>
            </a:r>
            <a:r>
              <a:rPr lang="de-DE" sz="1400" dirty="0" err="1"/>
              <a:t>Gm</a:t>
            </a:r>
            <a:r>
              <a:rPr lang="de-DE" sz="1400" dirty="0"/>
              <a:t>-C, Switched </a:t>
            </a:r>
            <a:r>
              <a:rPr lang="de-DE" sz="1400" dirty="0" err="1"/>
              <a:t>Capacitive</a:t>
            </a:r>
            <a:r>
              <a:rPr lang="de-DE" sz="1400" dirty="0"/>
              <a:t> Filter)</a:t>
            </a:r>
          </a:p>
          <a:p>
            <a:r>
              <a:rPr lang="de-DE" sz="1400" dirty="0"/>
              <a:t>11 ADCs (Dual und Single </a:t>
            </a:r>
            <a:r>
              <a:rPr lang="de-DE" sz="1400" dirty="0" err="1"/>
              <a:t>Slope</a:t>
            </a:r>
            <a:r>
              <a:rPr lang="de-DE" sz="1400" dirty="0"/>
              <a:t>, Flash, Subranging, SAR mit Kondensatoren, SAR mit Stromquellen, SAR Asynchron, Sigma Delta, Zyklisch mit Stromzellen, Zyklisch mit Switched </a:t>
            </a:r>
            <a:r>
              <a:rPr lang="de-DE" sz="1400" dirty="0" err="1"/>
              <a:t>Capacitive</a:t>
            </a:r>
            <a:r>
              <a:rPr lang="de-DE" sz="1400" dirty="0"/>
              <a:t> Schaltungen)</a:t>
            </a:r>
          </a:p>
          <a:p>
            <a:r>
              <a:rPr lang="de-DE" sz="1400" dirty="0"/>
              <a:t>12 Spannungsreferenz, PLL und VCO, LVDS Treiber, LVDS Empfänger</a:t>
            </a:r>
          </a:p>
        </p:txBody>
      </p:sp>
    </p:spTree>
    <p:extLst>
      <p:ext uri="{BB962C8B-B14F-4D97-AF65-F5344CB8AC3E}">
        <p14:creationId xmlns:p14="http://schemas.microsoft.com/office/powerpoint/2010/main" val="24954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41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3270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400" dirty="0"/>
              <a:t>Was haben wir gelernt?</a:t>
            </a:r>
          </a:p>
          <a:p>
            <a:r>
              <a:rPr lang="de-DE" sz="1400" dirty="0"/>
              <a:t>Es geht um </a:t>
            </a:r>
            <a:r>
              <a:rPr lang="de-DE" sz="1400" dirty="0" smtClean="0"/>
              <a:t>analoges </a:t>
            </a:r>
            <a:r>
              <a:rPr lang="de-DE" sz="1400" dirty="0"/>
              <a:t>Chipdesign</a:t>
            </a:r>
          </a:p>
          <a:p>
            <a:r>
              <a:rPr lang="de-DE" sz="1400" dirty="0" smtClean="0"/>
              <a:t>Chipdesignsoftware </a:t>
            </a:r>
            <a:r>
              <a:rPr lang="de-DE" sz="1400" dirty="0" err="1"/>
              <a:t>Cadence</a:t>
            </a:r>
            <a:r>
              <a:rPr lang="de-DE" sz="1400" dirty="0"/>
              <a:t> – Übungen</a:t>
            </a:r>
          </a:p>
          <a:p>
            <a:r>
              <a:rPr lang="de-DE" sz="1400" dirty="0" smtClean="0"/>
              <a:t>Analoges </a:t>
            </a:r>
            <a:r>
              <a:rPr lang="de-DE" sz="1400" dirty="0" err="1"/>
              <a:t>Designflow</a:t>
            </a:r>
            <a:r>
              <a:rPr lang="de-DE" sz="1400" dirty="0"/>
              <a:t>: Schaltungsentwurf, Simulation (AC, DC, Transiente Simulation, Rauschen, </a:t>
            </a:r>
            <a:r>
              <a:rPr lang="de-DE" sz="1400" dirty="0" err="1"/>
              <a:t>Matching</a:t>
            </a:r>
            <a:r>
              <a:rPr lang="de-DE" sz="1400" dirty="0"/>
              <a:t>), </a:t>
            </a:r>
            <a:r>
              <a:rPr lang="de-DE" sz="1400" dirty="0" err="1"/>
              <a:t>Layoutentwurf</a:t>
            </a:r>
            <a:r>
              <a:rPr lang="de-DE" sz="1400" dirty="0"/>
              <a:t>, DRC, LVS</a:t>
            </a:r>
          </a:p>
          <a:p>
            <a:r>
              <a:rPr lang="de-DE" sz="1400" dirty="0" smtClean="0"/>
              <a:t>Digitales </a:t>
            </a:r>
            <a:r>
              <a:rPr lang="de-DE" sz="1400" dirty="0" err="1" smtClean="0"/>
              <a:t>Designflow</a:t>
            </a:r>
            <a:r>
              <a:rPr lang="de-DE" sz="1400" dirty="0"/>
              <a:t>: HDL Code, Simulation -&gt; (automatische) RTL Synthese, Simulation (Standard-Logikzellen) -&gt; </a:t>
            </a:r>
            <a:r>
              <a:rPr lang="de-DE" sz="1400" dirty="0" smtClean="0"/>
              <a:t>Layout-Synthese</a:t>
            </a:r>
            <a:r>
              <a:rPr lang="de-DE" sz="1400" dirty="0"/>
              <a:t>, Simulation</a:t>
            </a:r>
          </a:p>
          <a:p>
            <a:r>
              <a:rPr lang="de-DE" sz="1400" dirty="0"/>
              <a:t>Am Anfang des Projekts muss man Hersteller (</a:t>
            </a:r>
            <a:r>
              <a:rPr lang="de-DE" sz="1400" dirty="0" err="1"/>
              <a:t>foundry</a:t>
            </a:r>
            <a:r>
              <a:rPr lang="de-DE" sz="1400" dirty="0"/>
              <a:t>, </a:t>
            </a:r>
            <a:r>
              <a:rPr lang="de-DE" sz="1400" dirty="0" err="1"/>
              <a:t>vendor</a:t>
            </a:r>
            <a:r>
              <a:rPr lang="de-DE" sz="1400" dirty="0"/>
              <a:t>) und Technologie wählen, PDK (</a:t>
            </a:r>
            <a:r>
              <a:rPr lang="de-DE" sz="1400" dirty="0" err="1"/>
              <a:t>Process</a:t>
            </a:r>
            <a:r>
              <a:rPr lang="de-DE" sz="1400" dirty="0"/>
              <a:t> Design Kit) (Technologiespezifische Bibliotheken fürs </a:t>
            </a:r>
            <a:r>
              <a:rPr lang="de-DE" sz="1400" dirty="0" err="1"/>
              <a:t>Cadence</a:t>
            </a:r>
            <a:r>
              <a:rPr lang="de-DE" sz="1400" dirty="0"/>
              <a:t>) besorgen</a:t>
            </a:r>
          </a:p>
          <a:p>
            <a:r>
              <a:rPr lang="de-DE" sz="1400" dirty="0" err="1" smtClean="0"/>
              <a:t>Europractice</a:t>
            </a:r>
            <a:r>
              <a:rPr lang="de-DE" sz="1400" dirty="0" smtClean="0"/>
              <a:t> </a:t>
            </a:r>
            <a:endParaRPr lang="de-DE" sz="1400" dirty="0"/>
          </a:p>
          <a:p>
            <a:r>
              <a:rPr lang="de-DE" sz="1400" dirty="0"/>
              <a:t>Transistorherstellung siehe </a:t>
            </a:r>
            <a:r>
              <a:rPr lang="de-DE" sz="1400" dirty="0" smtClean="0"/>
              <a:t>Link</a:t>
            </a:r>
            <a:endParaRPr lang="de-DE" sz="1400" dirty="0"/>
          </a:p>
          <a:p>
            <a:r>
              <a:rPr lang="de-DE" sz="1400" dirty="0"/>
              <a:t>Chipprojekte </a:t>
            </a:r>
            <a:r>
              <a:rPr lang="de-DE" sz="1400" dirty="0" smtClean="0"/>
              <a:t>sind </a:t>
            </a:r>
            <a:r>
              <a:rPr lang="de-DE" sz="1400" dirty="0"/>
              <a:t>hierarchisch aufgebaut</a:t>
            </a:r>
          </a:p>
          <a:p>
            <a:r>
              <a:rPr lang="de-DE" sz="1400" dirty="0"/>
              <a:t>Grundbausteine: Common Source, </a:t>
            </a:r>
            <a:r>
              <a:rPr lang="de-DE" sz="1400" dirty="0" err="1"/>
              <a:t>Cascode</a:t>
            </a:r>
            <a:r>
              <a:rPr lang="de-DE" sz="1400" dirty="0"/>
              <a:t>, Source Follower, </a:t>
            </a:r>
            <a:r>
              <a:rPr lang="de-DE" sz="1400" dirty="0" err="1"/>
              <a:t>Current</a:t>
            </a:r>
            <a:r>
              <a:rPr lang="de-DE" sz="1400" dirty="0"/>
              <a:t> </a:t>
            </a:r>
            <a:r>
              <a:rPr lang="de-DE" sz="1400" dirty="0" err="1" smtClean="0"/>
              <a:t>Mirror</a:t>
            </a:r>
            <a:r>
              <a:rPr lang="de-DE" sz="1400" dirty="0" smtClean="0"/>
              <a:t>, Differenzpaar</a:t>
            </a:r>
            <a:endParaRPr lang="de-DE" sz="1400" dirty="0"/>
          </a:p>
          <a:p>
            <a:r>
              <a:rPr lang="de-DE" sz="1400" dirty="0"/>
              <a:t>Widerstände selten benutzt – A</a:t>
            </a:r>
            <a:r>
              <a:rPr lang="de-DE" sz="1400" dirty="0" smtClean="0"/>
              <a:t>lternative ist C</a:t>
            </a:r>
            <a:endParaRPr lang="de-DE" sz="1400" dirty="0"/>
          </a:p>
          <a:p>
            <a:r>
              <a:rPr lang="de-DE" sz="1400" dirty="0"/>
              <a:t>Transistormodelle sind sehr komplex – BSIM Model</a:t>
            </a:r>
          </a:p>
          <a:p>
            <a:r>
              <a:rPr lang="de-DE" sz="1400" dirty="0"/>
              <a:t>Fragen</a:t>
            </a:r>
          </a:p>
          <a:p>
            <a:r>
              <a:rPr lang="de-DE" sz="1400" dirty="0"/>
              <a:t>Welche Chiphersteller kennen wir?</a:t>
            </a:r>
          </a:p>
          <a:p>
            <a:r>
              <a:rPr lang="de-DE" sz="1400" dirty="0"/>
              <a:t>AMS, TSMC, UMC, IBM, GF, LF, XFAB…</a:t>
            </a:r>
          </a:p>
          <a:p>
            <a:r>
              <a:rPr lang="de-DE" sz="1400" dirty="0"/>
              <a:t>Welche Prozesse?</a:t>
            </a:r>
          </a:p>
          <a:p>
            <a:r>
              <a:rPr lang="de-DE" sz="1400" dirty="0"/>
              <a:t>CMOS, SOI, HVCMOS, FINFET, BCD, </a:t>
            </a:r>
            <a:r>
              <a:rPr lang="de-DE" sz="1400" dirty="0" err="1"/>
              <a:t>BiCMOS</a:t>
            </a:r>
            <a:endParaRPr lang="de-DE" sz="1400" dirty="0"/>
          </a:p>
          <a:p>
            <a:r>
              <a:rPr lang="de-DE" sz="1400" dirty="0"/>
              <a:t>Welche </a:t>
            </a:r>
            <a:r>
              <a:rPr lang="de-DE" sz="1400" dirty="0" smtClean="0"/>
              <a:t>„</a:t>
            </a:r>
            <a:r>
              <a:rPr lang="de-DE" sz="1400" dirty="0" err="1" smtClean="0"/>
              <a:t>process</a:t>
            </a:r>
            <a:r>
              <a:rPr lang="de-DE" sz="1400" dirty="0" smtClean="0"/>
              <a:t> </a:t>
            </a:r>
            <a:r>
              <a:rPr lang="de-DE" sz="1400" dirty="0" err="1" smtClean="0"/>
              <a:t>nodes</a:t>
            </a:r>
            <a:r>
              <a:rPr lang="de-DE" sz="1400" dirty="0" smtClean="0"/>
              <a:t>“: </a:t>
            </a:r>
            <a:r>
              <a:rPr lang="de-DE" sz="1400" dirty="0"/>
              <a:t>0.35, 0.24, 0.18, 0.13, 90nm, 65nm, 45nm…</a:t>
            </a:r>
          </a:p>
          <a:p>
            <a:r>
              <a:rPr lang="de-DE" sz="1400" dirty="0" smtClean="0"/>
              <a:t>Das </a:t>
            </a:r>
            <a:r>
              <a:rPr lang="de-DE" sz="1400" dirty="0"/>
              <a:t>meistbenutzte </a:t>
            </a:r>
            <a:r>
              <a:rPr lang="de-DE" sz="1400" dirty="0" smtClean="0"/>
              <a:t>MOSFET-Modell</a:t>
            </a:r>
            <a:r>
              <a:rPr lang="de-DE" sz="1400" dirty="0"/>
              <a:t>: BSIM</a:t>
            </a:r>
          </a:p>
          <a:p>
            <a:r>
              <a:rPr lang="de-DE" sz="1400" dirty="0"/>
              <a:t>Welche Firmen sind </a:t>
            </a:r>
            <a:r>
              <a:rPr lang="de-DE" sz="1400" dirty="0" smtClean="0"/>
              <a:t>fürs </a:t>
            </a:r>
            <a:r>
              <a:rPr lang="de-DE" sz="1400" dirty="0"/>
              <a:t>Leiterplattendesign nützlich? PCB </a:t>
            </a:r>
            <a:r>
              <a:rPr lang="de-DE" sz="1400" dirty="0" err="1"/>
              <a:t>pool</a:t>
            </a:r>
            <a:r>
              <a:rPr lang="de-DE" sz="1400" dirty="0"/>
              <a:t>, </a:t>
            </a:r>
            <a:r>
              <a:rPr lang="de-DE" sz="1400" dirty="0" err="1"/>
              <a:t>Farnel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673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42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3270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400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2263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A5B845-F3C8-408A-958B-006373F62F32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43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31800" y="1449388"/>
            <a:ext cx="1125538" cy="3143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Specification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32025" y="1425575"/>
            <a:ext cx="944563" cy="360363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Schematic capture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232025" y="2033588"/>
            <a:ext cx="944563" cy="26987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Simulation</a:t>
            </a:r>
          </a:p>
        </p:txBody>
      </p:sp>
      <p:sp>
        <p:nvSpPr>
          <p:cNvPr id="3" name="Flowchart: Decision 2"/>
          <p:cNvSpPr/>
          <p:nvPr/>
        </p:nvSpPr>
        <p:spPr bwMode="auto">
          <a:xfrm>
            <a:off x="2185988" y="2628900"/>
            <a:ext cx="1036637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Does it  meet specs?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232025" y="3519488"/>
            <a:ext cx="944563" cy="35877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Corners &amp; MC simulation</a:t>
            </a:r>
          </a:p>
        </p:txBody>
      </p:sp>
      <p:sp>
        <p:nvSpPr>
          <p:cNvPr id="9" name="Flowchart: Decision 8"/>
          <p:cNvSpPr/>
          <p:nvPr/>
        </p:nvSpPr>
        <p:spPr bwMode="auto">
          <a:xfrm>
            <a:off x="3684588" y="3406775"/>
            <a:ext cx="1035050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Does it  meet specs?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749675" y="4302125"/>
            <a:ext cx="946150" cy="360363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Layout Capture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157788" y="5915025"/>
            <a:ext cx="944562" cy="3397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Post-layout simulation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081963" y="5915025"/>
            <a:ext cx="946150" cy="3397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Tape-Out</a:t>
            </a:r>
          </a:p>
        </p:txBody>
      </p:sp>
      <p:cxnSp>
        <p:nvCxnSpPr>
          <p:cNvPr id="7" name="Straight Arrow Connector 6"/>
          <p:cNvCxnSpPr>
            <a:stCxn id="2" idx="3"/>
            <a:endCxn id="5" idx="1"/>
          </p:cNvCxnSpPr>
          <p:nvPr/>
        </p:nvCxnSpPr>
        <p:spPr bwMode="auto">
          <a:xfrm flipV="1">
            <a:off x="1557338" y="1606550"/>
            <a:ext cx="6746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6" idx="0"/>
          </p:cNvCxnSpPr>
          <p:nvPr/>
        </p:nvCxnSpPr>
        <p:spPr bwMode="auto">
          <a:xfrm>
            <a:off x="2703513" y="1785938"/>
            <a:ext cx="0" cy="2476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endCxn id="3" idx="0"/>
          </p:cNvCxnSpPr>
          <p:nvPr/>
        </p:nvCxnSpPr>
        <p:spPr bwMode="auto">
          <a:xfrm>
            <a:off x="2703513" y="2303463"/>
            <a:ext cx="0" cy="3254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8" idx="0"/>
          </p:cNvCxnSpPr>
          <p:nvPr/>
        </p:nvCxnSpPr>
        <p:spPr bwMode="auto">
          <a:xfrm>
            <a:off x="2703513" y="3213100"/>
            <a:ext cx="0" cy="3063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3" idx="3"/>
          </p:cNvCxnSpPr>
          <p:nvPr/>
        </p:nvCxnSpPr>
        <p:spPr bwMode="auto">
          <a:xfrm flipV="1">
            <a:off x="3222625" y="2921000"/>
            <a:ext cx="9826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3175000" y="1606550"/>
            <a:ext cx="10287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2703513" y="3203575"/>
            <a:ext cx="4397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24213" y="2674938"/>
            <a:ext cx="3762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184525" y="3698875"/>
            <a:ext cx="5000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202113" y="4002088"/>
            <a:ext cx="0" cy="306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4194175" y="3990975"/>
            <a:ext cx="43973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05288" y="3160713"/>
            <a:ext cx="3762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4202113" y="2124075"/>
            <a:ext cx="0" cy="3603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 flipV="1">
            <a:off x="4202113" y="2393950"/>
            <a:ext cx="3175" cy="10128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4202113" y="1606550"/>
            <a:ext cx="3175" cy="5619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Flowchart: Decision 60"/>
          <p:cNvSpPr/>
          <p:nvPr/>
        </p:nvSpPr>
        <p:spPr bwMode="auto">
          <a:xfrm>
            <a:off x="6642100" y="5792788"/>
            <a:ext cx="1035050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Does it  meet specs?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4200525" y="3114675"/>
            <a:ext cx="3175" cy="168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3440113" y="2921000"/>
            <a:ext cx="3206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stCxn id="12" idx="3"/>
            <a:endCxn id="61" idx="1"/>
          </p:cNvCxnSpPr>
          <p:nvPr/>
        </p:nvCxnSpPr>
        <p:spPr bwMode="auto">
          <a:xfrm flipV="1">
            <a:off x="6102350" y="6084888"/>
            <a:ext cx="539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7637463" y="5838825"/>
            <a:ext cx="4397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59625" y="5545138"/>
            <a:ext cx="37782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7154863" y="5057775"/>
            <a:ext cx="0" cy="203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61" idx="0"/>
          </p:cNvCxnSpPr>
          <p:nvPr/>
        </p:nvCxnSpPr>
        <p:spPr bwMode="auto">
          <a:xfrm flipH="1" flipV="1">
            <a:off x="7154863" y="4481513"/>
            <a:ext cx="4762" cy="13112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194175" y="1606550"/>
            <a:ext cx="152876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5926138" y="1606550"/>
            <a:ext cx="1228725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5722938" y="1608138"/>
            <a:ext cx="2063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ounded Rectangle 93"/>
          <p:cNvSpPr/>
          <p:nvPr/>
        </p:nvSpPr>
        <p:spPr bwMode="auto">
          <a:xfrm>
            <a:off x="3757613" y="5059363"/>
            <a:ext cx="946150" cy="360362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DRC/LVS</a:t>
            </a:r>
          </a:p>
        </p:txBody>
      </p:sp>
      <p:sp>
        <p:nvSpPr>
          <p:cNvPr id="95" name="Flowchart: Decision 94"/>
          <p:cNvSpPr/>
          <p:nvPr/>
        </p:nvSpPr>
        <p:spPr bwMode="auto">
          <a:xfrm>
            <a:off x="3713163" y="5792788"/>
            <a:ext cx="1035050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OK?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 flipV="1">
            <a:off x="3236913" y="5226050"/>
            <a:ext cx="0" cy="8588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>
            <a:stCxn id="94" idx="2"/>
          </p:cNvCxnSpPr>
          <p:nvPr/>
        </p:nvCxnSpPr>
        <p:spPr bwMode="auto">
          <a:xfrm>
            <a:off x="4230688" y="5419725"/>
            <a:ext cx="1587" cy="3730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95" idx="1"/>
          </p:cNvCxnSpPr>
          <p:nvPr/>
        </p:nvCxnSpPr>
        <p:spPr bwMode="auto">
          <a:xfrm flipH="1">
            <a:off x="3236913" y="6084888"/>
            <a:ext cx="4762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>
            <a:off x="3236913" y="4481513"/>
            <a:ext cx="0" cy="779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endCxn id="11" idx="1"/>
          </p:cNvCxnSpPr>
          <p:nvPr/>
        </p:nvCxnSpPr>
        <p:spPr bwMode="auto">
          <a:xfrm>
            <a:off x="3236913" y="4481513"/>
            <a:ext cx="51276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>
            <a:stCxn id="11" idx="2"/>
          </p:cNvCxnSpPr>
          <p:nvPr/>
        </p:nvCxnSpPr>
        <p:spPr bwMode="auto">
          <a:xfrm>
            <a:off x="4222750" y="4662488"/>
            <a:ext cx="1588" cy="395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TextBox 115"/>
          <p:cNvSpPr txBox="1"/>
          <p:nvPr/>
        </p:nvSpPr>
        <p:spPr>
          <a:xfrm>
            <a:off x="3340100" y="5838825"/>
            <a:ext cx="3778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117" name="Straight Arrow Connector 116"/>
          <p:cNvCxnSpPr>
            <a:endCxn id="12" idx="1"/>
          </p:cNvCxnSpPr>
          <p:nvPr/>
        </p:nvCxnSpPr>
        <p:spPr bwMode="auto">
          <a:xfrm>
            <a:off x="4732338" y="6084888"/>
            <a:ext cx="4254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endCxn id="11" idx="3"/>
          </p:cNvCxnSpPr>
          <p:nvPr/>
        </p:nvCxnSpPr>
        <p:spPr bwMode="auto">
          <a:xfrm flipH="1">
            <a:off x="4695825" y="4481513"/>
            <a:ext cx="24590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>
            <a:stCxn id="61" idx="3"/>
          </p:cNvCxnSpPr>
          <p:nvPr/>
        </p:nvCxnSpPr>
        <p:spPr bwMode="auto">
          <a:xfrm>
            <a:off x="7677150" y="6084888"/>
            <a:ext cx="417513" cy="1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>
            <a:off x="7154863" y="1608138"/>
            <a:ext cx="0" cy="28733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kern="0" dirty="0" smtClean="0"/>
              <a:t>Analog Design Flow</a:t>
            </a:r>
          </a:p>
        </p:txBody>
      </p:sp>
    </p:spTree>
    <p:extLst>
      <p:ext uri="{BB962C8B-B14F-4D97-AF65-F5344CB8AC3E}">
        <p14:creationId xmlns:p14="http://schemas.microsoft.com/office/powerpoint/2010/main" val="22115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EEC4FC5-241D-459D-9565-1FBCFEA04D1A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44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31800" y="1449388"/>
            <a:ext cx="1125538" cy="3143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Specification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32025" y="1425575"/>
            <a:ext cx="944563" cy="360363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HDL design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232025" y="2033588"/>
            <a:ext cx="944563" cy="360362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Behavioral</a:t>
            </a:r>
          </a:p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simulation</a:t>
            </a:r>
          </a:p>
        </p:txBody>
      </p:sp>
      <p:sp>
        <p:nvSpPr>
          <p:cNvPr id="7" name="Flowchart: Decision 6"/>
          <p:cNvSpPr/>
          <p:nvPr/>
        </p:nvSpPr>
        <p:spPr bwMode="auto">
          <a:xfrm>
            <a:off x="2185988" y="2628900"/>
            <a:ext cx="1036637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Does it  meet specs?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232025" y="3519488"/>
            <a:ext cx="944563" cy="35877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Synthesis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238375" y="4300538"/>
            <a:ext cx="946150" cy="36195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Place and route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302125" y="5915025"/>
            <a:ext cx="944563" cy="3397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Post-layout simulation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081963" y="5915025"/>
            <a:ext cx="946150" cy="3397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Tape-Out</a:t>
            </a:r>
          </a:p>
        </p:txBody>
      </p: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 bwMode="auto">
          <a:xfrm flipV="1">
            <a:off x="1557338" y="1606550"/>
            <a:ext cx="6746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6" idx="0"/>
          </p:cNvCxnSpPr>
          <p:nvPr/>
        </p:nvCxnSpPr>
        <p:spPr bwMode="auto">
          <a:xfrm>
            <a:off x="2703513" y="1785938"/>
            <a:ext cx="1587" cy="2476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>
            <a:off x="2705100" y="2393950"/>
            <a:ext cx="0" cy="2349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8" idx="0"/>
          </p:cNvCxnSpPr>
          <p:nvPr/>
        </p:nvCxnSpPr>
        <p:spPr bwMode="auto">
          <a:xfrm>
            <a:off x="2703513" y="3213100"/>
            <a:ext cx="0" cy="3063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7" idx="3"/>
          </p:cNvCxnSpPr>
          <p:nvPr/>
        </p:nvCxnSpPr>
        <p:spPr bwMode="auto">
          <a:xfrm flipV="1">
            <a:off x="3222625" y="2921000"/>
            <a:ext cx="9826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3175000" y="1604963"/>
            <a:ext cx="1023938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703513" y="3203575"/>
            <a:ext cx="4397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4213" y="2674938"/>
            <a:ext cx="3762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97225" y="5811838"/>
            <a:ext cx="43973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194175" y="2124075"/>
            <a:ext cx="11113" cy="7969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4194175" y="1608138"/>
            <a:ext cx="7938" cy="5603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lowchart: Decision 27"/>
          <p:cNvSpPr/>
          <p:nvPr/>
        </p:nvSpPr>
        <p:spPr bwMode="auto">
          <a:xfrm>
            <a:off x="6642100" y="5792788"/>
            <a:ext cx="1035050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Does it  meet specs?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440113" y="2921000"/>
            <a:ext cx="3206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endCxn id="28" idx="1"/>
          </p:cNvCxnSpPr>
          <p:nvPr/>
        </p:nvCxnSpPr>
        <p:spPr bwMode="auto">
          <a:xfrm>
            <a:off x="5246688" y="6084888"/>
            <a:ext cx="13954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637463" y="5838825"/>
            <a:ext cx="4397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59625" y="5545138"/>
            <a:ext cx="37782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7154863" y="5057775"/>
            <a:ext cx="0" cy="203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28" idx="0"/>
          </p:cNvCxnSpPr>
          <p:nvPr/>
        </p:nvCxnSpPr>
        <p:spPr bwMode="auto">
          <a:xfrm flipH="1" flipV="1">
            <a:off x="7154863" y="4481513"/>
            <a:ext cx="4762" cy="13112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ounded Rectangle 38"/>
          <p:cNvSpPr/>
          <p:nvPr/>
        </p:nvSpPr>
        <p:spPr bwMode="auto">
          <a:xfrm>
            <a:off x="2233613" y="5059363"/>
            <a:ext cx="946150" cy="360362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DRC/LVS</a:t>
            </a:r>
          </a:p>
        </p:txBody>
      </p:sp>
      <p:sp>
        <p:nvSpPr>
          <p:cNvPr id="40" name="Flowchart: Decision 39"/>
          <p:cNvSpPr/>
          <p:nvPr/>
        </p:nvSpPr>
        <p:spPr bwMode="auto">
          <a:xfrm>
            <a:off x="2189163" y="5792788"/>
            <a:ext cx="1035050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OK?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1816100" y="5605463"/>
            <a:ext cx="0" cy="4937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9" idx="2"/>
          </p:cNvCxnSpPr>
          <p:nvPr/>
        </p:nvCxnSpPr>
        <p:spPr bwMode="auto">
          <a:xfrm>
            <a:off x="2706688" y="5419725"/>
            <a:ext cx="1587" cy="3730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40" idx="1"/>
          </p:cNvCxnSpPr>
          <p:nvPr/>
        </p:nvCxnSpPr>
        <p:spPr bwMode="auto">
          <a:xfrm flipH="1" flipV="1">
            <a:off x="1816100" y="6084888"/>
            <a:ext cx="3730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816100" y="4479925"/>
            <a:ext cx="41751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10" idx="2"/>
          </p:cNvCxnSpPr>
          <p:nvPr/>
        </p:nvCxnSpPr>
        <p:spPr bwMode="auto">
          <a:xfrm>
            <a:off x="2711450" y="4662488"/>
            <a:ext cx="1588" cy="393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1816100" y="5838825"/>
            <a:ext cx="3778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48" name="Straight Arrow Connector 47"/>
          <p:cNvCxnSpPr>
            <a:stCxn id="40" idx="3"/>
            <a:endCxn id="11" idx="1"/>
          </p:cNvCxnSpPr>
          <p:nvPr/>
        </p:nvCxnSpPr>
        <p:spPr bwMode="auto">
          <a:xfrm>
            <a:off x="3224213" y="6084888"/>
            <a:ext cx="10779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28" idx="3"/>
          </p:cNvCxnSpPr>
          <p:nvPr/>
        </p:nvCxnSpPr>
        <p:spPr bwMode="auto">
          <a:xfrm>
            <a:off x="7677150" y="6084888"/>
            <a:ext cx="417513" cy="1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8" idx="2"/>
          </p:cNvCxnSpPr>
          <p:nvPr/>
        </p:nvCxnSpPr>
        <p:spPr bwMode="auto">
          <a:xfrm flipH="1">
            <a:off x="2703513" y="3878263"/>
            <a:ext cx="1587" cy="422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1816100" y="4479925"/>
            <a:ext cx="0" cy="11255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3175000" y="4481513"/>
            <a:ext cx="39846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ounded Rectangle 74"/>
          <p:cNvSpPr/>
          <p:nvPr/>
        </p:nvSpPr>
        <p:spPr bwMode="auto">
          <a:xfrm>
            <a:off x="3733800" y="3519488"/>
            <a:ext cx="944563" cy="35877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Constraints</a:t>
            </a:r>
          </a:p>
        </p:txBody>
      </p:sp>
      <p:cxnSp>
        <p:nvCxnSpPr>
          <p:cNvPr id="76" name="Straight Arrow Connector 75"/>
          <p:cNvCxnSpPr>
            <a:stCxn id="75" idx="1"/>
            <a:endCxn id="8" idx="3"/>
          </p:cNvCxnSpPr>
          <p:nvPr/>
        </p:nvCxnSpPr>
        <p:spPr bwMode="auto">
          <a:xfrm flipH="1">
            <a:off x="3176588" y="3698875"/>
            <a:ext cx="5572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kern="0" dirty="0" smtClean="0"/>
              <a:t>Digital Design Flow</a:t>
            </a:r>
            <a:endParaRPr lang="de-DE" alt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19630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Vorkenntnisse: Vorlesungen Elektronische </a:t>
            </a:r>
            <a:r>
              <a:rPr lang="de-DE" sz="1400" dirty="0"/>
              <a:t>Schaltungen und VLSI-Technologie</a:t>
            </a:r>
            <a:endParaRPr lang="de-DE" sz="1400" dirty="0" smtClean="0"/>
          </a:p>
          <a:p>
            <a:pPr eaLnBrk="1" hangingPunct="1"/>
            <a:r>
              <a:rPr lang="de-DE" sz="1400" dirty="0" smtClean="0"/>
              <a:t>MOSFET</a:t>
            </a:r>
            <a:r>
              <a:rPr lang="de-DE" sz="1400" dirty="0"/>
              <a:t>, JFET, Bipolar-Transistor (BJT</a:t>
            </a:r>
            <a:r>
              <a:rPr lang="de-DE" sz="1400" dirty="0" smtClean="0"/>
              <a:t>)</a:t>
            </a:r>
          </a:p>
          <a:p>
            <a:pPr eaLnBrk="1" hangingPunct="1"/>
            <a:r>
              <a:rPr lang="de-DE" sz="1400" dirty="0"/>
              <a:t>Einfache elektronische </a:t>
            </a:r>
            <a:r>
              <a:rPr lang="de-DE" sz="1400" dirty="0" smtClean="0"/>
              <a:t>Schaltungen</a:t>
            </a:r>
          </a:p>
          <a:p>
            <a:pPr eaLnBrk="1" hangingPunct="1"/>
            <a:r>
              <a:rPr lang="de-DE" sz="1400" dirty="0"/>
              <a:t>Kleinsignalmodelle, </a:t>
            </a:r>
            <a:r>
              <a:rPr lang="de-DE" sz="1400" dirty="0" smtClean="0"/>
              <a:t>Arbeitspunkt</a:t>
            </a:r>
          </a:p>
          <a:p>
            <a:pPr eaLnBrk="1" hangingPunct="1"/>
            <a:r>
              <a:rPr lang="de-DE" sz="1400" dirty="0"/>
              <a:t>Prinzipen der IC </a:t>
            </a:r>
            <a:r>
              <a:rPr lang="de-DE" sz="1400" dirty="0" smtClean="0"/>
              <a:t>Herstellung</a:t>
            </a:r>
            <a:endParaRPr lang="de-DE" sz="14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3511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Prinzipen </a:t>
            </a:r>
            <a:r>
              <a:rPr lang="de-DE" sz="1400" dirty="0"/>
              <a:t>der IC </a:t>
            </a:r>
            <a:r>
              <a:rPr lang="de-DE" sz="1400" dirty="0" smtClean="0"/>
              <a:t>Herstellung</a:t>
            </a:r>
          </a:p>
          <a:p>
            <a:pPr eaLnBrk="1" hangingPunct="1"/>
            <a:r>
              <a:rPr lang="de-DE" sz="1400" dirty="0"/>
              <a:t>Wiederholung von </a:t>
            </a:r>
            <a:r>
              <a:rPr lang="de-DE" sz="1400" dirty="0" smtClean="0"/>
              <a:t>Schritten</a:t>
            </a:r>
          </a:p>
          <a:p>
            <a:pPr eaLnBrk="1" hangingPunct="1"/>
            <a:r>
              <a:rPr lang="de-DE" sz="1400" dirty="0" smtClean="0"/>
              <a:t>Oxid-, Silizium- </a:t>
            </a:r>
            <a:r>
              <a:rPr lang="de-DE" sz="1400" dirty="0"/>
              <a:t>oder Metalllagen </a:t>
            </a:r>
            <a:r>
              <a:rPr lang="de-DE" sz="1400" dirty="0" smtClean="0"/>
              <a:t>werden auf einem Si-Substrat erzeugt</a:t>
            </a:r>
          </a:p>
          <a:p>
            <a:pPr eaLnBrk="1" hangingPunct="1"/>
            <a:r>
              <a:rPr lang="de-DE" sz="1400" dirty="0" err="1" smtClean="0"/>
              <a:t>Photolithographie</a:t>
            </a:r>
            <a:r>
              <a:rPr lang="de-DE" sz="1400" dirty="0" smtClean="0"/>
              <a:t> (</a:t>
            </a:r>
            <a:r>
              <a:rPr lang="de-DE" sz="1400" dirty="0" err="1" smtClean="0"/>
              <a:t>Photolack</a:t>
            </a:r>
            <a:r>
              <a:rPr lang="de-DE" sz="1400" dirty="0" smtClean="0"/>
              <a:t>, UV Licht, trocken- und nassätzen)</a:t>
            </a:r>
          </a:p>
          <a:p>
            <a:pPr eaLnBrk="1" hangingPunct="1"/>
            <a:r>
              <a:rPr lang="de-DE" sz="1400" dirty="0" smtClean="0"/>
              <a:t>Lagen werden strukturiert</a:t>
            </a:r>
          </a:p>
          <a:p>
            <a:pPr eaLnBrk="1" hangingPunct="1"/>
            <a:r>
              <a:rPr lang="de-DE" sz="1400" dirty="0" smtClean="0"/>
              <a:t>Silizium wird dotiert</a:t>
            </a:r>
          </a:p>
          <a:p>
            <a:pPr eaLnBrk="1" hangingPunct="1"/>
            <a:r>
              <a:rPr lang="de-DE" sz="1400" dirty="0" smtClean="0"/>
              <a:t>Link: http</a:t>
            </a:r>
            <a:r>
              <a:rPr lang="de-DE" sz="1400" dirty="0"/>
              <a:t>://www.halbleiter.org/wie-wird-ein-mikrochip-hergestellt/</a:t>
            </a:r>
            <a:endParaRPr lang="de-DE" sz="1400" dirty="0" smtClean="0"/>
          </a:p>
          <a:p>
            <a:pPr eaLnBrk="1" hangingPunct="1"/>
            <a:endParaRPr lang="de-DE" sz="14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7338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EBD8D2C-F5D9-41FA-A217-1AC6CB7F0A2F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7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373063" y="2217738"/>
            <a:ext cx="23431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2. Photoresist deposition</a:t>
            </a:r>
            <a:endParaRPr lang="en-US" altLang="de-DE" sz="1000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360363" y="1022350"/>
            <a:ext cx="3492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1. Deposition of silicon oxide and nitride</a:t>
            </a:r>
            <a:endParaRPr lang="en-US" altLang="de-DE" sz="1000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360363" y="3903663"/>
            <a:ext cx="32654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3. Illumination of the photoresist through the mask</a:t>
            </a:r>
            <a:endParaRPr lang="en-US" altLang="de-DE" sz="1000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5078413" y="2889250"/>
            <a:ext cx="3492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de-DE" sz="1000">
              <a:solidFill>
                <a:srgbClr val="000066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5. Filling isolation trenches with SiO2</a:t>
            </a:r>
          </a:p>
        </p:txBody>
      </p:sp>
      <p:pic>
        <p:nvPicPr>
          <p:cNvPr id="1844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505200"/>
            <a:ext cx="32416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5073650" y="4473575"/>
            <a:ext cx="3263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6. Ion implantation (Phosphor ~100 keV) -&gt; N-well formation</a:t>
            </a:r>
          </a:p>
        </p:txBody>
      </p:sp>
      <p:pic>
        <p:nvPicPr>
          <p:cNvPr id="1844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973638"/>
            <a:ext cx="32400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13"/>
          <p:cNvSpPr txBox="1">
            <a:spLocks noChangeArrowheads="1"/>
          </p:cNvSpPr>
          <p:nvPr/>
        </p:nvSpPr>
        <p:spPr bwMode="auto">
          <a:xfrm>
            <a:off x="5073650" y="1031875"/>
            <a:ext cx="34131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4. Removing illuminated photoresist, etching silicon nitride,</a:t>
            </a:r>
          </a:p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    etching isolation tranches in silicon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71588"/>
            <a:ext cx="324008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500313"/>
            <a:ext cx="32400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149725"/>
            <a:ext cx="324008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470025"/>
            <a:ext cx="32400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1" grpId="0"/>
      <p:bldP spid="18443" grpId="0"/>
      <p:bldP spid="184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9490E8-C15F-4B9B-B1D8-FE656C0051FB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8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296863" y="1114425"/>
            <a:ext cx="3492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7. Ion implantation (Boron ~100 keV) -&gt; P-well formation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484313"/>
            <a:ext cx="3240088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913188"/>
            <a:ext cx="32400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317500" y="3436938"/>
            <a:ext cx="3492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8. N-well and P-well  are ready for implementing </a:t>
            </a:r>
          </a:p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    NMOS and PMOS transistors</a:t>
            </a: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384175" y="5100638"/>
            <a:ext cx="34925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9. Gate oxide deposition</a:t>
            </a:r>
          </a:p>
        </p:txBody>
      </p:sp>
      <p:pic>
        <p:nvPicPr>
          <p:cNvPr id="1946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454650"/>
            <a:ext cx="32400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73225"/>
            <a:ext cx="324008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5072063" y="1360488"/>
            <a:ext cx="3492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10. Deposition of polysilicon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5072063" y="2716213"/>
            <a:ext cx="34925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11. Photoresist deposition, illumination through mask</a:t>
            </a:r>
          </a:p>
        </p:txBody>
      </p:sp>
      <p:pic>
        <p:nvPicPr>
          <p:cNvPr id="1946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071813"/>
            <a:ext cx="32400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5072063" y="5100638"/>
            <a:ext cx="34925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12. Gates are formed</a:t>
            </a:r>
          </a:p>
        </p:txBody>
      </p:sp>
      <p:pic>
        <p:nvPicPr>
          <p:cNvPr id="1947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464175"/>
            <a:ext cx="32400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4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4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658CE39-26DD-4E3E-921A-0E9D8FD9F7D8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9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470025"/>
            <a:ext cx="324008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385763" y="1069975"/>
            <a:ext cx="3492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13. Low energy implantation of Boron dopants -&gt; forming P+ regions of drain and source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385763" y="3057525"/>
            <a:ext cx="3492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14. Low energy implantation of Phosphor dopants -&gt; forming N+ regions of drain and source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385763" y="5353050"/>
            <a:ext cx="3492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15. Removing photoresist and oxide from source and drain</a:t>
            </a:r>
          </a:p>
        </p:txBody>
      </p:sp>
      <p:pic>
        <p:nvPicPr>
          <p:cNvPr id="2048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716588"/>
            <a:ext cx="32400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5072063" y="1112838"/>
            <a:ext cx="34925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16. Silicidation</a:t>
            </a:r>
          </a:p>
        </p:txBody>
      </p:sp>
      <p:pic>
        <p:nvPicPr>
          <p:cNvPr id="2049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470025"/>
            <a:ext cx="32400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5072063" y="2505075"/>
            <a:ext cx="3492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16. BPSG deposition</a:t>
            </a:r>
          </a:p>
        </p:txBody>
      </p:sp>
      <p:pic>
        <p:nvPicPr>
          <p:cNvPr id="20492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000375"/>
            <a:ext cx="32400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072063" y="4683125"/>
            <a:ext cx="3492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17. Etching, vias, deposition of METAL1, BPSG isolation</a:t>
            </a:r>
          </a:p>
        </p:txBody>
      </p:sp>
      <p:pic>
        <p:nvPicPr>
          <p:cNvPr id="2049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541713"/>
            <a:ext cx="3240087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138738"/>
            <a:ext cx="324008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4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9" grpId="0"/>
      <p:bldP spid="20491" grpId="0"/>
      <p:bldP spid="20493" grpId="0"/>
    </p:bld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1471</Words>
  <Application>Microsoft Office PowerPoint</Application>
  <PresentationFormat>Bildschirmpräsentation (4:3)</PresentationFormat>
  <Paragraphs>357</Paragraphs>
  <Slides>44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44</vt:i4>
      </vt:variant>
    </vt:vector>
  </HeadingPairs>
  <TitlesOfParts>
    <vt:vector size="47" baseType="lpstr">
      <vt:lpstr>SDSSMALL2_2</vt:lpstr>
      <vt:lpstr>CorelDRAW</vt:lpstr>
      <vt:lpstr>Graph</vt:lpstr>
      <vt:lpstr>Design analoger Schaltkreise Vorlesung 1</vt:lpstr>
      <vt:lpstr> </vt:lpstr>
      <vt:lpstr> </vt:lpstr>
      <vt:lpstr>PowerPoint-Präsentation</vt:lpstr>
      <vt:lpstr> </vt:lpstr>
      <vt:lpstr> </vt:lpstr>
      <vt:lpstr>PowerPoint-Präsentation</vt:lpstr>
      <vt:lpstr>PowerPoint-Präsentation</vt:lpstr>
      <vt:lpstr>PowerPoint-Präsentation</vt:lpstr>
      <vt:lpstr> </vt:lpstr>
      <vt:lpstr> </vt:lpstr>
      <vt:lpstr> </vt:lpstr>
      <vt:lpstr>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ivan</cp:lastModifiedBy>
  <cp:revision>661</cp:revision>
  <dcterms:created xsi:type="dcterms:W3CDTF">2010-08-30T10:07:17Z</dcterms:created>
  <dcterms:modified xsi:type="dcterms:W3CDTF">2014-10-29T15:43:58Z</dcterms:modified>
</cp:coreProperties>
</file>